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media/image19.jpg" ContentType="image/png"/>
  <Override PartName="/ppt/media/image21.jpg" ContentType="image/png"/>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17" r:id="rId2"/>
    <p:sldId id="258" r:id="rId3"/>
    <p:sldId id="259" r:id="rId4"/>
    <p:sldId id="431" r:id="rId5"/>
    <p:sldId id="432" r:id="rId6"/>
    <p:sldId id="438" r:id="rId7"/>
    <p:sldId id="433" r:id="rId8"/>
    <p:sldId id="440" r:id="rId9"/>
    <p:sldId id="441" r:id="rId10"/>
    <p:sldId id="442" r:id="rId11"/>
    <p:sldId id="434" r:id="rId12"/>
    <p:sldId id="439" r:id="rId13"/>
    <p:sldId id="435" r:id="rId14"/>
    <p:sldId id="443" r:id="rId15"/>
    <p:sldId id="445" r:id="rId16"/>
    <p:sldId id="446" r:id="rId17"/>
    <p:sldId id="447" r:id="rId18"/>
    <p:sldId id="436" r:id="rId19"/>
    <p:sldId id="444" r:id="rId20"/>
    <p:sldId id="449" r:id="rId21"/>
    <p:sldId id="448" r:id="rId22"/>
    <p:sldId id="452" r:id="rId23"/>
    <p:sldId id="437" r:id="rId24"/>
    <p:sldId id="451" r:id="rId25"/>
    <p:sldId id="430"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A8BB"/>
    <a:srgbClr val="00A3B7"/>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01" autoAdjust="0"/>
    <p:restoredTop sz="94660"/>
  </p:normalViewPr>
  <p:slideViewPr>
    <p:cSldViewPr snapToGrid="0">
      <p:cViewPr>
        <p:scale>
          <a:sx n="75" d="100"/>
          <a:sy n="75" d="100"/>
        </p:scale>
        <p:origin x="859" y="514"/>
      </p:cViewPr>
      <p:guideLst>
        <p:guide orient="horz" pos="2160"/>
        <p:guide pos="3840"/>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C0F7B8-3097-4669-8E62-5BE6BCD9FB55}" type="datetimeFigureOut">
              <a:rPr lang="zh-CN" altLang="en-US" smtClean="0"/>
              <a:pPr/>
              <a:t>2024/10/9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7E94B9-1F08-48DF-B7B6-E879767F1CA5}" type="slidenum">
              <a:rPr lang="zh-CN" altLang="en-US" smtClean="0"/>
              <a:pPr/>
              <a:t>‹#›</a:t>
            </a:fld>
            <a:endParaRPr lang="zh-CN" altLang="en-US"/>
          </a:p>
        </p:txBody>
      </p:sp>
    </p:spTree>
    <p:extLst>
      <p:ext uri="{BB962C8B-B14F-4D97-AF65-F5344CB8AC3E}">
        <p14:creationId xmlns:p14="http://schemas.microsoft.com/office/powerpoint/2010/main" val="729121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pPr/>
              <a:t>1</a:t>
            </a:fld>
            <a:endParaRPr lang="zh-CN" altLang="en-US"/>
          </a:p>
        </p:txBody>
      </p:sp>
    </p:spTree>
    <p:extLst>
      <p:ext uri="{BB962C8B-B14F-4D97-AF65-F5344CB8AC3E}">
        <p14:creationId xmlns:p14="http://schemas.microsoft.com/office/powerpoint/2010/main" val="3408450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pPr/>
              <a:t>2</a:t>
            </a:fld>
            <a:endParaRPr lang="zh-CN" altLang="en-US"/>
          </a:p>
        </p:txBody>
      </p:sp>
    </p:spTree>
    <p:extLst>
      <p:ext uri="{BB962C8B-B14F-4D97-AF65-F5344CB8AC3E}">
        <p14:creationId xmlns:p14="http://schemas.microsoft.com/office/powerpoint/2010/main" val="3930152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pPr/>
              <a:t>3</a:t>
            </a:fld>
            <a:endParaRPr lang="zh-CN" altLang="en-US"/>
          </a:p>
        </p:txBody>
      </p:sp>
    </p:spTree>
    <p:extLst>
      <p:ext uri="{BB962C8B-B14F-4D97-AF65-F5344CB8AC3E}">
        <p14:creationId xmlns:p14="http://schemas.microsoft.com/office/powerpoint/2010/main" val="674753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pPr/>
              <a:t>5</a:t>
            </a:fld>
            <a:endParaRPr lang="zh-CN" altLang="en-US"/>
          </a:p>
        </p:txBody>
      </p:sp>
    </p:spTree>
    <p:extLst>
      <p:ext uri="{BB962C8B-B14F-4D97-AF65-F5344CB8AC3E}">
        <p14:creationId xmlns:p14="http://schemas.microsoft.com/office/powerpoint/2010/main" val="3740010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pPr/>
              <a:t>25</a:t>
            </a:fld>
            <a:endParaRPr lang="zh-CN" altLang="en-US"/>
          </a:p>
        </p:txBody>
      </p:sp>
    </p:spTree>
    <p:extLst>
      <p:ext uri="{BB962C8B-B14F-4D97-AF65-F5344CB8AC3E}">
        <p14:creationId xmlns:p14="http://schemas.microsoft.com/office/powerpoint/2010/main" val="211693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5A31D1-8579-497A-8252-9D556A03309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DF5E314-E63C-4397-976F-7CA2E74265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288010-7FB1-43AF-92F1-85BE0E4802F2}"/>
              </a:ext>
            </a:extLst>
          </p:cNvPr>
          <p:cNvSpPr>
            <a:spLocks noGrp="1"/>
          </p:cNvSpPr>
          <p:nvPr>
            <p:ph type="dt" sz="half" idx="10"/>
          </p:nvPr>
        </p:nvSpPr>
        <p:spPr/>
        <p:txBody>
          <a:bodyPr/>
          <a:lstStyle/>
          <a:p>
            <a:fld id="{CC656BBA-ABFE-41B3-B648-AB586EB40D1B}" type="datetimeFigureOut">
              <a:rPr lang="zh-CN" altLang="en-US" smtClean="0"/>
              <a:pPr/>
              <a:t>2024/10/9</a:t>
            </a:fld>
            <a:endParaRPr lang="zh-CN" altLang="en-US"/>
          </a:p>
        </p:txBody>
      </p:sp>
      <p:sp>
        <p:nvSpPr>
          <p:cNvPr id="5" name="页脚占位符 4">
            <a:extLst>
              <a:ext uri="{FF2B5EF4-FFF2-40B4-BE49-F238E27FC236}">
                <a16:creationId xmlns:a16="http://schemas.microsoft.com/office/drawing/2014/main" id="{D456CC03-8B5C-4346-8ACE-A3A8E429BB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F8751E-1A1A-43F1-9111-44529F904208}"/>
              </a:ext>
            </a:extLst>
          </p:cNvPr>
          <p:cNvSpPr>
            <a:spLocks noGrp="1"/>
          </p:cNvSpPr>
          <p:nvPr>
            <p:ph type="sldNum" sz="quarter" idx="12"/>
          </p:nvPr>
        </p:nvSpPr>
        <p:spPr/>
        <p:txBody>
          <a:bodyPr/>
          <a:lstStyle/>
          <a:p>
            <a:fld id="{A35F372B-0072-4BE8-B1FF-3116CE4E13A7}" type="slidenum">
              <a:rPr lang="zh-CN" altLang="en-US" smtClean="0"/>
              <a:pPr/>
              <a:t>‹#›</a:t>
            </a:fld>
            <a:endParaRPr lang="zh-CN" altLang="en-US"/>
          </a:p>
        </p:txBody>
      </p:sp>
    </p:spTree>
    <p:extLst>
      <p:ext uri="{BB962C8B-B14F-4D97-AF65-F5344CB8AC3E}">
        <p14:creationId xmlns:p14="http://schemas.microsoft.com/office/powerpoint/2010/main" val="172061274"/>
      </p:ext>
    </p:extLst>
  </p:cSld>
  <p:clrMapOvr>
    <a:masterClrMapping/>
  </p:clrMapOvr>
  <p:transition spd="slow" advClick="0" advTm="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54A61AC-2F08-4EF6-B648-EDF8FEA07E44}"/>
              </a:ext>
            </a:extLst>
          </p:cNvPr>
          <p:cNvPicPr>
            <a:picLocks noChangeAspect="1"/>
          </p:cNvPicPr>
          <p:nvPr userDrawn="1"/>
        </p:nvPicPr>
        <p:blipFill>
          <a:blip r:embed="rId2"/>
          <a:stretch>
            <a:fillRect/>
          </a:stretch>
        </p:blipFill>
        <p:spPr>
          <a:xfrm>
            <a:off x="3736" y="0"/>
            <a:ext cx="12188264" cy="6857349"/>
          </a:xfrm>
          <a:prstGeom prst="rect">
            <a:avLst/>
          </a:prstGeom>
        </p:spPr>
      </p:pic>
      <p:sp>
        <p:nvSpPr>
          <p:cNvPr id="3" name="文本框 37"/>
          <p:cNvSpPr txBox="1"/>
          <p:nvPr userDrawn="1"/>
        </p:nvSpPr>
        <p:spPr>
          <a:xfrm>
            <a:off x="1261266" y="270756"/>
            <a:ext cx="1415726" cy="461643"/>
          </a:xfrm>
          <a:prstGeom prst="rect">
            <a:avLst/>
          </a:prstGeom>
          <a:noFill/>
        </p:spPr>
        <p:txBody>
          <a:bodyPr wrap="none" lIns="91417" tIns="45709" rIns="91417" bIns="45709" rtlCol="0">
            <a:spAutoFit/>
          </a:bodyPr>
          <a:lstStyle/>
          <a:p>
            <a:pPr lvl="0" defTabSz="914492">
              <a:defRPr/>
            </a:pPr>
            <a:r>
              <a:rPr lang="zh-CN" altLang="en-US" sz="2400" b="0" dirty="0">
                <a:solidFill>
                  <a:schemeClr val="accent1"/>
                </a:solidFill>
                <a:latin typeface="微软雅黑" pitchFamily="34" charset="-122"/>
                <a:ea typeface="微软雅黑" pitchFamily="34" charset="-122"/>
              </a:rPr>
              <a:t>市场分析</a:t>
            </a:r>
            <a:endParaRPr kumimoji="0" lang="zh-CN" altLang="en-US" sz="2400" b="0" i="0" u="none" strike="noStrike" kern="0" cap="none" spc="0" normalizeH="0" baseline="0" noProof="0" dirty="0">
              <a:ln>
                <a:noFill/>
              </a:ln>
              <a:solidFill>
                <a:schemeClr val="accent1"/>
              </a:solidFill>
              <a:effectLst/>
              <a:uLnTx/>
              <a:uFillTx/>
              <a:latin typeface="微软雅黑" pitchFamily="34" charset="-122"/>
              <a:ea typeface="微软雅黑"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extLst>
      <p:ext uri="{BB962C8B-B14F-4D97-AF65-F5344CB8AC3E}">
        <p14:creationId xmlns:p14="http://schemas.microsoft.com/office/powerpoint/2010/main" val="212731983"/>
      </p:ext>
    </p:extLst>
  </p:cSld>
  <p:clrMapOvr>
    <a:masterClrMapping/>
  </p:clrMapOvr>
  <p:transition spd="slow" advClick="0" advTm="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23F68E5-4C55-42FA-B1B3-6FD0ADCFE30F}"/>
              </a:ext>
            </a:extLst>
          </p:cNvPr>
          <p:cNvPicPr>
            <a:picLocks noChangeAspect="1"/>
          </p:cNvPicPr>
          <p:nvPr userDrawn="1"/>
        </p:nvPicPr>
        <p:blipFill>
          <a:blip r:embed="rId2"/>
          <a:stretch>
            <a:fillRect/>
          </a:stretch>
        </p:blipFill>
        <p:spPr>
          <a:xfrm>
            <a:off x="3736" y="0"/>
            <a:ext cx="12188264" cy="6857349"/>
          </a:xfrm>
          <a:prstGeom prst="rect">
            <a:avLst/>
          </a:prstGeom>
        </p:spPr>
      </p:pic>
      <p:sp>
        <p:nvSpPr>
          <p:cNvPr id="3" name="文本框 37"/>
          <p:cNvSpPr txBox="1"/>
          <p:nvPr userDrawn="1"/>
        </p:nvSpPr>
        <p:spPr>
          <a:xfrm>
            <a:off x="1287022" y="270756"/>
            <a:ext cx="1415726" cy="461643"/>
          </a:xfrm>
          <a:prstGeom prst="rect">
            <a:avLst/>
          </a:prstGeom>
          <a:noFill/>
        </p:spPr>
        <p:txBody>
          <a:bodyPr wrap="none" lIns="91417" tIns="45709" rIns="91417" bIns="45709" rtlCol="0">
            <a:spAutoFit/>
          </a:bodyPr>
          <a:lstStyle/>
          <a:p>
            <a:pPr lvl="0" defTabSz="914492">
              <a:defRPr/>
            </a:pPr>
            <a:r>
              <a:rPr lang="zh-CN" altLang="en-US" sz="2400" b="0" dirty="0">
                <a:solidFill>
                  <a:schemeClr val="accent1"/>
                </a:solidFill>
                <a:latin typeface="微软雅黑" pitchFamily="34" charset="-122"/>
                <a:ea typeface="微软雅黑" pitchFamily="34" charset="-122"/>
              </a:rPr>
              <a:t>投资回报</a:t>
            </a:r>
            <a:endParaRPr kumimoji="0" lang="zh-CN" altLang="en-US" sz="2400" b="0" i="0" u="none" strike="noStrike" kern="0" cap="none" spc="0" normalizeH="0" baseline="0" noProof="0" dirty="0">
              <a:ln>
                <a:noFill/>
              </a:ln>
              <a:solidFill>
                <a:schemeClr val="accent1"/>
              </a:solidFill>
              <a:effectLst/>
              <a:uLnTx/>
              <a:uFillTx/>
              <a:latin typeface="微软雅黑" pitchFamily="34" charset="-122"/>
              <a:ea typeface="微软雅黑"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extLst>
      <p:ext uri="{BB962C8B-B14F-4D97-AF65-F5344CB8AC3E}">
        <p14:creationId xmlns:p14="http://schemas.microsoft.com/office/powerpoint/2010/main" val="2640949011"/>
      </p:ext>
    </p:extLst>
  </p:cSld>
  <p:clrMapOvr>
    <a:masterClrMapping/>
  </p:clrMapOvr>
  <p:transition spd="slow" advClick="0" advTm="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833A7-B277-48BE-94EF-6B2DA2FFAE5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796B3CF-954F-4658-BB78-454A848541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2EDE66A-1479-4BE7-B75E-05FDAC86D9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4DA8D6E-A5BC-491E-BB7C-1CC5EE7C7095}"/>
              </a:ext>
            </a:extLst>
          </p:cNvPr>
          <p:cNvSpPr>
            <a:spLocks noGrp="1"/>
          </p:cNvSpPr>
          <p:nvPr>
            <p:ph type="dt" sz="half" idx="10"/>
          </p:nvPr>
        </p:nvSpPr>
        <p:spPr/>
        <p:txBody>
          <a:bodyPr/>
          <a:lstStyle/>
          <a:p>
            <a:fld id="{CC656BBA-ABFE-41B3-B648-AB586EB40D1B}" type="datetimeFigureOut">
              <a:rPr lang="zh-CN" altLang="en-US" smtClean="0"/>
              <a:pPr/>
              <a:t>2024/10/9</a:t>
            </a:fld>
            <a:endParaRPr lang="zh-CN" altLang="en-US"/>
          </a:p>
        </p:txBody>
      </p:sp>
      <p:sp>
        <p:nvSpPr>
          <p:cNvPr id="6" name="页脚占位符 5">
            <a:extLst>
              <a:ext uri="{FF2B5EF4-FFF2-40B4-BE49-F238E27FC236}">
                <a16:creationId xmlns:a16="http://schemas.microsoft.com/office/drawing/2014/main" id="{4A0E3900-9220-49D0-85A7-64FE7F1175A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0FF8312-74AE-4FAF-9586-75B5EB4C6F7E}"/>
              </a:ext>
            </a:extLst>
          </p:cNvPr>
          <p:cNvSpPr>
            <a:spLocks noGrp="1"/>
          </p:cNvSpPr>
          <p:nvPr>
            <p:ph type="sldNum" sz="quarter" idx="12"/>
          </p:nvPr>
        </p:nvSpPr>
        <p:spPr/>
        <p:txBody>
          <a:bodyPr/>
          <a:lstStyle/>
          <a:p>
            <a:fld id="{A35F372B-0072-4BE8-B1FF-3116CE4E13A7}" type="slidenum">
              <a:rPr lang="zh-CN" altLang="en-US" smtClean="0"/>
              <a:pPr/>
              <a:t>‹#›</a:t>
            </a:fld>
            <a:endParaRPr lang="zh-CN" altLang="en-US"/>
          </a:p>
        </p:txBody>
      </p:sp>
    </p:spTree>
    <p:extLst>
      <p:ext uri="{BB962C8B-B14F-4D97-AF65-F5344CB8AC3E}">
        <p14:creationId xmlns:p14="http://schemas.microsoft.com/office/powerpoint/2010/main" val="2469763731"/>
      </p:ext>
    </p:extLst>
  </p:cSld>
  <p:clrMapOvr>
    <a:masterClrMapping/>
  </p:clrMapOvr>
  <p:transition spd="slow" advClick="0" advTm="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1BE0E-5C9B-4A15-9248-869240255E8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F9F4C3-B0EF-439A-AA73-643A4A8AAC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2BD67E7-0957-4F10-989F-0B5C23FF2B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F87E0C3-DDAC-4B3D-A5C2-5903334F47A6}"/>
              </a:ext>
            </a:extLst>
          </p:cNvPr>
          <p:cNvSpPr>
            <a:spLocks noGrp="1"/>
          </p:cNvSpPr>
          <p:nvPr>
            <p:ph type="dt" sz="half" idx="10"/>
          </p:nvPr>
        </p:nvSpPr>
        <p:spPr/>
        <p:txBody>
          <a:bodyPr/>
          <a:lstStyle/>
          <a:p>
            <a:fld id="{CC656BBA-ABFE-41B3-B648-AB586EB40D1B}" type="datetimeFigureOut">
              <a:rPr lang="zh-CN" altLang="en-US" smtClean="0"/>
              <a:pPr/>
              <a:t>2024/10/9</a:t>
            </a:fld>
            <a:endParaRPr lang="zh-CN" altLang="en-US"/>
          </a:p>
        </p:txBody>
      </p:sp>
      <p:sp>
        <p:nvSpPr>
          <p:cNvPr id="6" name="页脚占位符 5">
            <a:extLst>
              <a:ext uri="{FF2B5EF4-FFF2-40B4-BE49-F238E27FC236}">
                <a16:creationId xmlns:a16="http://schemas.microsoft.com/office/drawing/2014/main" id="{6AFF229D-14DE-4D6A-9D66-1CE51BD3419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85E0604-5861-48EC-81A8-678EF4468CC9}"/>
              </a:ext>
            </a:extLst>
          </p:cNvPr>
          <p:cNvSpPr>
            <a:spLocks noGrp="1"/>
          </p:cNvSpPr>
          <p:nvPr>
            <p:ph type="sldNum" sz="quarter" idx="12"/>
          </p:nvPr>
        </p:nvSpPr>
        <p:spPr/>
        <p:txBody>
          <a:bodyPr/>
          <a:lstStyle/>
          <a:p>
            <a:fld id="{A35F372B-0072-4BE8-B1FF-3116CE4E13A7}" type="slidenum">
              <a:rPr lang="zh-CN" altLang="en-US" smtClean="0"/>
              <a:pPr/>
              <a:t>‹#›</a:t>
            </a:fld>
            <a:endParaRPr lang="zh-CN" altLang="en-US"/>
          </a:p>
        </p:txBody>
      </p:sp>
    </p:spTree>
    <p:extLst>
      <p:ext uri="{BB962C8B-B14F-4D97-AF65-F5344CB8AC3E}">
        <p14:creationId xmlns:p14="http://schemas.microsoft.com/office/powerpoint/2010/main" val="1290463315"/>
      </p:ext>
    </p:extLst>
  </p:cSld>
  <p:clrMapOvr>
    <a:masterClrMapping/>
  </p:clrMapOvr>
  <p:transition spd="slow" advClick="0" advTm="0">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ABF57B-4761-496D-84AA-3CA34AD06E6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47CD66C-BEA1-48C2-85FA-E07D931EDCA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66682D6-E4D8-4095-8D15-E5888403DB07}"/>
              </a:ext>
            </a:extLst>
          </p:cNvPr>
          <p:cNvSpPr>
            <a:spLocks noGrp="1"/>
          </p:cNvSpPr>
          <p:nvPr>
            <p:ph type="dt" sz="half" idx="10"/>
          </p:nvPr>
        </p:nvSpPr>
        <p:spPr/>
        <p:txBody>
          <a:bodyPr/>
          <a:lstStyle/>
          <a:p>
            <a:fld id="{CC656BBA-ABFE-41B3-B648-AB586EB40D1B}" type="datetimeFigureOut">
              <a:rPr lang="zh-CN" altLang="en-US" smtClean="0"/>
              <a:pPr/>
              <a:t>2024/10/9</a:t>
            </a:fld>
            <a:endParaRPr lang="zh-CN" altLang="en-US"/>
          </a:p>
        </p:txBody>
      </p:sp>
      <p:sp>
        <p:nvSpPr>
          <p:cNvPr id="5" name="页脚占位符 4">
            <a:extLst>
              <a:ext uri="{FF2B5EF4-FFF2-40B4-BE49-F238E27FC236}">
                <a16:creationId xmlns:a16="http://schemas.microsoft.com/office/drawing/2014/main" id="{9A9296EE-FB08-4772-8117-9093BEF6F7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3598EA-D0DF-47DD-AEC1-8C635531D99F}"/>
              </a:ext>
            </a:extLst>
          </p:cNvPr>
          <p:cNvSpPr>
            <a:spLocks noGrp="1"/>
          </p:cNvSpPr>
          <p:nvPr>
            <p:ph type="sldNum" sz="quarter" idx="12"/>
          </p:nvPr>
        </p:nvSpPr>
        <p:spPr/>
        <p:txBody>
          <a:bodyPr/>
          <a:lstStyle/>
          <a:p>
            <a:fld id="{A35F372B-0072-4BE8-B1FF-3116CE4E13A7}" type="slidenum">
              <a:rPr lang="zh-CN" altLang="en-US" smtClean="0"/>
              <a:pPr/>
              <a:t>‹#›</a:t>
            </a:fld>
            <a:endParaRPr lang="zh-CN" altLang="en-US"/>
          </a:p>
        </p:txBody>
      </p:sp>
    </p:spTree>
    <p:extLst>
      <p:ext uri="{BB962C8B-B14F-4D97-AF65-F5344CB8AC3E}">
        <p14:creationId xmlns:p14="http://schemas.microsoft.com/office/powerpoint/2010/main" val="4150309859"/>
      </p:ext>
    </p:extLst>
  </p:cSld>
  <p:clrMapOvr>
    <a:masterClrMapping/>
  </p:clrMapOvr>
  <p:transition spd="slow" advClick="0" advTm="0">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17E5F4-0BBE-4805-B616-E955225D264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8FAB24-19CA-4B04-9B46-FE39949A738A}"/>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22F5BB3-0BB7-4E67-9610-8C9707905A39}"/>
              </a:ext>
            </a:extLst>
          </p:cNvPr>
          <p:cNvSpPr>
            <a:spLocks noGrp="1"/>
          </p:cNvSpPr>
          <p:nvPr>
            <p:ph type="dt" sz="half" idx="10"/>
          </p:nvPr>
        </p:nvSpPr>
        <p:spPr/>
        <p:txBody>
          <a:bodyPr/>
          <a:lstStyle/>
          <a:p>
            <a:fld id="{CC656BBA-ABFE-41B3-B648-AB586EB40D1B}" type="datetimeFigureOut">
              <a:rPr lang="zh-CN" altLang="en-US" smtClean="0"/>
              <a:pPr/>
              <a:t>2024/10/9</a:t>
            </a:fld>
            <a:endParaRPr lang="zh-CN" altLang="en-US"/>
          </a:p>
        </p:txBody>
      </p:sp>
      <p:sp>
        <p:nvSpPr>
          <p:cNvPr id="5" name="页脚占位符 4">
            <a:extLst>
              <a:ext uri="{FF2B5EF4-FFF2-40B4-BE49-F238E27FC236}">
                <a16:creationId xmlns:a16="http://schemas.microsoft.com/office/drawing/2014/main" id="{DDD9D5CA-3AFC-4B03-AF53-5722D5A74D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BDCFB5-A9FB-467C-9C14-E3AC30401696}"/>
              </a:ext>
            </a:extLst>
          </p:cNvPr>
          <p:cNvSpPr>
            <a:spLocks noGrp="1"/>
          </p:cNvSpPr>
          <p:nvPr>
            <p:ph type="sldNum" sz="quarter" idx="12"/>
          </p:nvPr>
        </p:nvSpPr>
        <p:spPr/>
        <p:txBody>
          <a:bodyPr/>
          <a:lstStyle/>
          <a:p>
            <a:fld id="{A35F372B-0072-4BE8-B1FF-3116CE4E13A7}" type="slidenum">
              <a:rPr lang="zh-CN" altLang="en-US" smtClean="0"/>
              <a:pPr/>
              <a:t>‹#›</a:t>
            </a:fld>
            <a:endParaRPr lang="zh-CN" altLang="en-US"/>
          </a:p>
        </p:txBody>
      </p:sp>
    </p:spTree>
    <p:extLst>
      <p:ext uri="{BB962C8B-B14F-4D97-AF65-F5344CB8AC3E}">
        <p14:creationId xmlns:p14="http://schemas.microsoft.com/office/powerpoint/2010/main" val="853081315"/>
      </p:ext>
    </p:extLst>
  </p:cSld>
  <p:clrMapOvr>
    <a:masterClrMapping/>
  </p:clrMapOvr>
  <p:transition spd="slow" advClick="0" advTm="0">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zh-CN" altLang="en-US" sz="2399"/>
          </a:p>
        </p:txBody>
      </p:sp>
      <p:sp>
        <p:nvSpPr>
          <p:cNvPr id="3" name="TextBox 1"/>
          <p:cNvSpPr txBox="1"/>
          <p:nvPr userDrawn="1"/>
        </p:nvSpPr>
        <p:spPr>
          <a:xfrm>
            <a:off x="5154218" y="491612"/>
            <a:ext cx="1723516" cy="399967"/>
          </a:xfrm>
          <a:prstGeom prst="rect">
            <a:avLst/>
          </a:prstGeom>
          <a:noFill/>
        </p:spPr>
        <p:txBody>
          <a:bodyPr wrap="none" lIns="91424" tIns="45713" rIns="91424" bIns="45713" rtlCol="0">
            <a:spAutoFit/>
          </a:bodyPr>
          <a:lstStyle/>
          <a:p>
            <a:pPr lvl="0" algn="ctr"/>
            <a:r>
              <a:rPr lang="zh-CN" altLang="en-US" sz="1999"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1999"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4366331" y="947397"/>
            <a:ext cx="3416309" cy="461651"/>
          </a:xfrm>
          <a:prstGeom prst="rect">
            <a:avLst/>
          </a:prstGeom>
          <a:noFill/>
        </p:spPr>
        <p:txBody>
          <a:bodyPr wrap="square" lIns="91424" tIns="45713" rIns="91424" bIns="45713" rtlCol="0">
            <a:spAutoFit/>
          </a:bodyPr>
          <a:lstStyle/>
          <a:p>
            <a:pPr algn="ctr"/>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12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2508360825"/>
      </p:ext>
    </p:extLst>
  </p:cSld>
  <p:clrMapOvr>
    <a:masterClrMapping/>
  </p:clrMapOvr>
  <p:transition spd="slow" advClick="0" advTm="0">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241451"/>
      </p:ext>
    </p:extLst>
  </p:cSld>
  <p:clrMapOvr>
    <a:masterClrMapping/>
  </p:clrMapOvr>
  <p:transition spd="slow" advClick="0" advTm="0">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898716"/>
      </p:ext>
    </p:extLst>
  </p:cSld>
  <p:clrMapOvr>
    <a:masterClrMapping/>
  </p:clrMapOvr>
  <p:transition spd="slow" advClick="0" advTm="0">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第五章">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1912510"/>
      </p:ext>
    </p:extLst>
  </p:cSld>
  <p:clrMapOvr>
    <a:masterClrMapping/>
  </p:clrMapOvr>
  <p:transition spd="slow" advClick="0" advTm="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1D21B-2EE5-4CF9-9A3E-D0ED36010CC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94C78E0-2F51-4310-BF1B-92D5AAE3861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B78E46-231F-4534-AF96-C9E0B9E86373}"/>
              </a:ext>
            </a:extLst>
          </p:cNvPr>
          <p:cNvSpPr>
            <a:spLocks noGrp="1"/>
          </p:cNvSpPr>
          <p:nvPr>
            <p:ph type="dt" sz="half" idx="10"/>
          </p:nvPr>
        </p:nvSpPr>
        <p:spPr/>
        <p:txBody>
          <a:bodyPr/>
          <a:lstStyle/>
          <a:p>
            <a:fld id="{CC656BBA-ABFE-41B3-B648-AB586EB40D1B}" type="datetimeFigureOut">
              <a:rPr lang="zh-CN" altLang="en-US" smtClean="0"/>
              <a:pPr/>
              <a:t>2024/10/9</a:t>
            </a:fld>
            <a:endParaRPr lang="zh-CN" altLang="en-US"/>
          </a:p>
        </p:txBody>
      </p:sp>
      <p:sp>
        <p:nvSpPr>
          <p:cNvPr id="5" name="页脚占位符 4">
            <a:extLst>
              <a:ext uri="{FF2B5EF4-FFF2-40B4-BE49-F238E27FC236}">
                <a16:creationId xmlns:a16="http://schemas.microsoft.com/office/drawing/2014/main" id="{98154338-A5CB-4A68-B8F9-52E4D797E2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87CE68E-842B-44A0-9037-903DB20C2761}"/>
              </a:ext>
            </a:extLst>
          </p:cNvPr>
          <p:cNvSpPr>
            <a:spLocks noGrp="1"/>
          </p:cNvSpPr>
          <p:nvPr>
            <p:ph type="sldNum" sz="quarter" idx="12"/>
          </p:nvPr>
        </p:nvSpPr>
        <p:spPr/>
        <p:txBody>
          <a:bodyPr/>
          <a:lstStyle/>
          <a:p>
            <a:fld id="{A35F372B-0072-4BE8-B1FF-3116CE4E13A7}" type="slidenum">
              <a:rPr lang="zh-CN" altLang="en-US" smtClean="0"/>
              <a:pPr/>
              <a:t>‹#›</a:t>
            </a:fld>
            <a:endParaRPr lang="zh-CN" altLang="en-US"/>
          </a:p>
        </p:txBody>
      </p:sp>
    </p:spTree>
    <p:extLst>
      <p:ext uri="{BB962C8B-B14F-4D97-AF65-F5344CB8AC3E}">
        <p14:creationId xmlns:p14="http://schemas.microsoft.com/office/powerpoint/2010/main" val="1554655848"/>
      </p:ext>
    </p:extLst>
  </p:cSld>
  <p:clrMapOvr>
    <a:masterClrMapping/>
  </p:clrMapOvr>
  <p:transition spd="slow" advClick="0" advTm="0">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889312"/>
      </p:ext>
    </p:extLst>
  </p:cSld>
  <p:clrMapOvr>
    <a:masterClrMapping/>
  </p:clrMapOvr>
  <p:transition spd="slow" advClick="0" advTm="0">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963392"/>
      </p:ext>
    </p:extLst>
  </p:cSld>
  <p:clrMapOvr>
    <a:masterClrMapping/>
  </p:clrMapOvr>
  <p:transition advClick="0" advTm="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659078"/>
      </p:ext>
    </p:extLst>
  </p:cSld>
  <p:clrMapOvr>
    <a:masterClrMapping/>
  </p:clrMapOvr>
  <p:transition spd="slow" advClick="0" advTm="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61443"/>
      </p:ext>
    </p:extLst>
  </p:cSld>
  <p:clrMapOvr>
    <a:masterClrMapping/>
  </p:clrMapOvr>
  <p:transition spd="med" advClick="0" advTm="0">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1"/>
            <a:ext cx="2743200" cy="365125"/>
          </a:xfrm>
        </p:spPr>
        <p:txBody>
          <a:bodyPr/>
          <a:lstStyle>
            <a:lvl1pPr>
              <a:defRPr/>
            </a:lvl1pPr>
          </a:lstStyle>
          <a:p>
            <a:fld id="{1F931BFC-FA3C-44C9-BDF3-A1EA94A517F2}" type="datetime1">
              <a:rPr lang="zh-CN" altLang="en-US"/>
              <a:pPr/>
              <a:t>2024/10/9</a:t>
            </a:fld>
            <a:endParaRPr lang="zh-CN" altLang="en-US" sz="1866" dirty="0">
              <a:solidFill>
                <a:schemeClr val="tx1"/>
              </a:solidFill>
            </a:endParaRPr>
          </a:p>
        </p:txBody>
      </p:sp>
      <p:sp>
        <p:nvSpPr>
          <p:cNvPr id="4" name="页脚占位符 3"/>
          <p:cNvSpPr>
            <a:spLocks noGrp="1"/>
          </p:cNvSpPr>
          <p:nvPr>
            <p:ph type="ftr" sz="quarter" idx="11"/>
          </p:nvPr>
        </p:nvSpPr>
        <p:spPr>
          <a:xfrm>
            <a:off x="4038600" y="6356351"/>
            <a:ext cx="4114800"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8610600" y="6356351"/>
            <a:ext cx="2743200" cy="365125"/>
          </a:xfrm>
        </p:spPr>
        <p:txBody>
          <a:bodyPr/>
          <a:lstStyle>
            <a:lvl1pPr>
              <a:defRPr/>
            </a:lvl1pPr>
          </a:lstStyle>
          <a:p>
            <a:fld id="{2E9294EB-43AD-4253-9111-B513B7CCDA25}" type="slidenum">
              <a:rPr lang="zh-CN" altLang="en-US"/>
              <a:pPr/>
              <a:t>‹#›</a:t>
            </a:fld>
            <a:endParaRPr lang="zh-CN" altLang="en-US" sz="1866" dirty="0">
              <a:solidFill>
                <a:schemeClr val="tx1"/>
              </a:solidFill>
            </a:endParaRPr>
          </a:p>
        </p:txBody>
      </p:sp>
    </p:spTree>
    <p:extLst>
      <p:ext uri="{BB962C8B-B14F-4D97-AF65-F5344CB8AC3E}">
        <p14:creationId xmlns:p14="http://schemas.microsoft.com/office/powerpoint/2010/main" val="392229771"/>
      </p:ext>
    </p:extLst>
  </p:cSld>
  <p:clrMapOvr>
    <a:masterClrMapping/>
  </p:clrMapOvr>
  <p:transition spd="slow" advClick="0" advTm="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1429621"/>
      </p:ext>
    </p:extLst>
  </p:cSld>
  <p:clrMapOvr>
    <a:masterClrMapping/>
  </p:clrMapOvr>
  <p:transition spd="slow" advClick="0" advTm="0">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矩形 1"/>
          <p:cNvSpPr/>
          <p:nvPr userDrawn="1"/>
        </p:nvSpPr>
        <p:spPr>
          <a:xfrm>
            <a:off x="0" y="1"/>
            <a:ext cx="12192000" cy="6858000"/>
          </a:xfrm>
          <a:prstGeom prst="rect">
            <a:avLst/>
          </a:prstGeom>
          <a:gradFill>
            <a:gsLst>
              <a:gs pos="0">
                <a:schemeClr val="accent1">
                  <a:lumMod val="5000"/>
                  <a:lumOff val="95000"/>
                  <a:alpha val="84000"/>
                </a:schemeClr>
              </a:gs>
              <a:gs pos="56000">
                <a:srgbClr val="FCFDFA">
                  <a:alpha val="88000"/>
                </a:srgb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zh-CN" altLang="en-US"/>
          </a:p>
        </p:txBody>
      </p:sp>
    </p:spTree>
  </p:cSld>
  <p:clrMapOvr>
    <a:masterClrMapping/>
  </p:clrMapOvr>
  <p:transition advClick="0"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3E3196-00F0-472A-A459-1E03156F997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B8AE16E-AA4B-4F32-AE27-F356BF2D58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674943F-36AB-4E55-86A5-3CADAAB4C2CF}"/>
              </a:ext>
            </a:extLst>
          </p:cNvPr>
          <p:cNvSpPr>
            <a:spLocks noGrp="1"/>
          </p:cNvSpPr>
          <p:nvPr>
            <p:ph type="dt" sz="half" idx="10"/>
          </p:nvPr>
        </p:nvSpPr>
        <p:spPr/>
        <p:txBody>
          <a:bodyPr/>
          <a:lstStyle/>
          <a:p>
            <a:fld id="{CC656BBA-ABFE-41B3-B648-AB586EB40D1B}" type="datetimeFigureOut">
              <a:rPr lang="zh-CN" altLang="en-US" smtClean="0"/>
              <a:pPr/>
              <a:t>2024/10/9</a:t>
            </a:fld>
            <a:endParaRPr lang="zh-CN" altLang="en-US"/>
          </a:p>
        </p:txBody>
      </p:sp>
      <p:sp>
        <p:nvSpPr>
          <p:cNvPr id="5" name="页脚占位符 4">
            <a:extLst>
              <a:ext uri="{FF2B5EF4-FFF2-40B4-BE49-F238E27FC236}">
                <a16:creationId xmlns:a16="http://schemas.microsoft.com/office/drawing/2014/main" id="{15FA2445-F3EB-46B4-AAA1-70200EBCB4C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78EF7F-1AF6-40D6-80F1-A328B8CAB06E}"/>
              </a:ext>
            </a:extLst>
          </p:cNvPr>
          <p:cNvSpPr>
            <a:spLocks noGrp="1"/>
          </p:cNvSpPr>
          <p:nvPr>
            <p:ph type="sldNum" sz="quarter" idx="12"/>
          </p:nvPr>
        </p:nvSpPr>
        <p:spPr/>
        <p:txBody>
          <a:bodyPr/>
          <a:lstStyle/>
          <a:p>
            <a:fld id="{A35F372B-0072-4BE8-B1FF-3116CE4E13A7}" type="slidenum">
              <a:rPr lang="zh-CN" altLang="en-US" smtClean="0"/>
              <a:pPr/>
              <a:t>‹#›</a:t>
            </a:fld>
            <a:endParaRPr lang="zh-CN" altLang="en-US"/>
          </a:p>
        </p:txBody>
      </p:sp>
    </p:spTree>
    <p:extLst>
      <p:ext uri="{BB962C8B-B14F-4D97-AF65-F5344CB8AC3E}">
        <p14:creationId xmlns:p14="http://schemas.microsoft.com/office/powerpoint/2010/main" val="1204921351"/>
      </p:ext>
    </p:extLst>
  </p:cSld>
  <p:clrMapOvr>
    <a:masterClrMapping/>
  </p:clrMapOvr>
  <p:transition spd="slow" advClick="0" advTm="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68216-710A-4D22-8514-63AD2D5BA8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265CC-C05A-4C77-BDC0-2193E6B9E02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6DF95FD-C227-4EEF-A085-16AA52EE599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ACA447C-DB82-43E3-8F60-518057268DE1}"/>
              </a:ext>
            </a:extLst>
          </p:cNvPr>
          <p:cNvSpPr>
            <a:spLocks noGrp="1"/>
          </p:cNvSpPr>
          <p:nvPr>
            <p:ph type="dt" sz="half" idx="10"/>
          </p:nvPr>
        </p:nvSpPr>
        <p:spPr/>
        <p:txBody>
          <a:bodyPr/>
          <a:lstStyle/>
          <a:p>
            <a:fld id="{CC656BBA-ABFE-41B3-B648-AB586EB40D1B}" type="datetimeFigureOut">
              <a:rPr lang="zh-CN" altLang="en-US" smtClean="0"/>
              <a:pPr/>
              <a:t>2024/10/9</a:t>
            </a:fld>
            <a:endParaRPr lang="zh-CN" altLang="en-US"/>
          </a:p>
        </p:txBody>
      </p:sp>
      <p:sp>
        <p:nvSpPr>
          <p:cNvPr id="6" name="页脚占位符 5">
            <a:extLst>
              <a:ext uri="{FF2B5EF4-FFF2-40B4-BE49-F238E27FC236}">
                <a16:creationId xmlns:a16="http://schemas.microsoft.com/office/drawing/2014/main" id="{B3F44E8A-CBDC-4D13-BF99-2FC7218095D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A49A5C2-4231-43B0-9EBC-049905C4876E}"/>
              </a:ext>
            </a:extLst>
          </p:cNvPr>
          <p:cNvSpPr>
            <a:spLocks noGrp="1"/>
          </p:cNvSpPr>
          <p:nvPr>
            <p:ph type="sldNum" sz="quarter" idx="12"/>
          </p:nvPr>
        </p:nvSpPr>
        <p:spPr/>
        <p:txBody>
          <a:bodyPr/>
          <a:lstStyle/>
          <a:p>
            <a:fld id="{A35F372B-0072-4BE8-B1FF-3116CE4E13A7}" type="slidenum">
              <a:rPr lang="zh-CN" altLang="en-US" smtClean="0"/>
              <a:pPr/>
              <a:t>‹#›</a:t>
            </a:fld>
            <a:endParaRPr lang="zh-CN" altLang="en-US"/>
          </a:p>
        </p:txBody>
      </p:sp>
    </p:spTree>
    <p:extLst>
      <p:ext uri="{BB962C8B-B14F-4D97-AF65-F5344CB8AC3E}">
        <p14:creationId xmlns:p14="http://schemas.microsoft.com/office/powerpoint/2010/main" val="3931194822"/>
      </p:ext>
    </p:extLst>
  </p:cSld>
  <p:clrMapOvr>
    <a:masterClrMapping/>
  </p:clrMapOvr>
  <p:transition spd="slow" advClick="0" advTm="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2E68C7-D4F4-40C4-A8B9-974913909AE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80E4B1-B247-4C45-85C8-F9EB7B657D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DB7F4A7-9D4A-47D4-A64B-E32EC9B974A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25E27FB-2933-48DE-A36F-8ABA86D90A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84A24AD-8676-4744-BAF2-A3A01B4646B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8DA3815-E43F-4218-A7B5-1A65571D88D6}"/>
              </a:ext>
            </a:extLst>
          </p:cNvPr>
          <p:cNvSpPr>
            <a:spLocks noGrp="1"/>
          </p:cNvSpPr>
          <p:nvPr>
            <p:ph type="dt" sz="half" idx="10"/>
          </p:nvPr>
        </p:nvSpPr>
        <p:spPr/>
        <p:txBody>
          <a:bodyPr/>
          <a:lstStyle/>
          <a:p>
            <a:fld id="{CC656BBA-ABFE-41B3-B648-AB586EB40D1B}" type="datetimeFigureOut">
              <a:rPr lang="zh-CN" altLang="en-US" smtClean="0"/>
              <a:pPr/>
              <a:t>2024/10/9</a:t>
            </a:fld>
            <a:endParaRPr lang="zh-CN" altLang="en-US"/>
          </a:p>
        </p:txBody>
      </p:sp>
      <p:sp>
        <p:nvSpPr>
          <p:cNvPr id="8" name="页脚占位符 7">
            <a:extLst>
              <a:ext uri="{FF2B5EF4-FFF2-40B4-BE49-F238E27FC236}">
                <a16:creationId xmlns:a16="http://schemas.microsoft.com/office/drawing/2014/main" id="{EC5F124D-5F87-47F1-BD7E-8A7540204FA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FF636CA-6EC9-450C-AFF3-D6A93626E703}"/>
              </a:ext>
            </a:extLst>
          </p:cNvPr>
          <p:cNvSpPr>
            <a:spLocks noGrp="1"/>
          </p:cNvSpPr>
          <p:nvPr>
            <p:ph type="sldNum" sz="quarter" idx="12"/>
          </p:nvPr>
        </p:nvSpPr>
        <p:spPr/>
        <p:txBody>
          <a:bodyPr/>
          <a:lstStyle/>
          <a:p>
            <a:fld id="{A35F372B-0072-4BE8-B1FF-3116CE4E13A7}" type="slidenum">
              <a:rPr lang="zh-CN" altLang="en-US" smtClean="0"/>
              <a:pPr/>
              <a:t>‹#›</a:t>
            </a:fld>
            <a:endParaRPr lang="zh-CN" altLang="en-US"/>
          </a:p>
        </p:txBody>
      </p:sp>
    </p:spTree>
    <p:extLst>
      <p:ext uri="{BB962C8B-B14F-4D97-AF65-F5344CB8AC3E}">
        <p14:creationId xmlns:p14="http://schemas.microsoft.com/office/powerpoint/2010/main" val="3530563327"/>
      </p:ext>
    </p:extLst>
  </p:cSld>
  <p:clrMapOvr>
    <a:masterClrMapping/>
  </p:clrMapOvr>
  <p:transition spd="slow" advClick="0" advTm="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6DA5F-5134-46FA-A42A-1C14A59FA0B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8C97FDD-69A0-4044-95A9-B49A23033F4C}"/>
              </a:ext>
            </a:extLst>
          </p:cNvPr>
          <p:cNvSpPr>
            <a:spLocks noGrp="1"/>
          </p:cNvSpPr>
          <p:nvPr>
            <p:ph type="dt" sz="half" idx="10"/>
          </p:nvPr>
        </p:nvSpPr>
        <p:spPr/>
        <p:txBody>
          <a:bodyPr/>
          <a:lstStyle/>
          <a:p>
            <a:fld id="{CC656BBA-ABFE-41B3-B648-AB586EB40D1B}" type="datetimeFigureOut">
              <a:rPr lang="zh-CN" altLang="en-US" smtClean="0"/>
              <a:pPr/>
              <a:t>2024/10/9</a:t>
            </a:fld>
            <a:endParaRPr lang="zh-CN" altLang="en-US"/>
          </a:p>
        </p:txBody>
      </p:sp>
      <p:sp>
        <p:nvSpPr>
          <p:cNvPr id="4" name="页脚占位符 3">
            <a:extLst>
              <a:ext uri="{FF2B5EF4-FFF2-40B4-BE49-F238E27FC236}">
                <a16:creationId xmlns:a16="http://schemas.microsoft.com/office/drawing/2014/main" id="{045E3ADE-74CA-43A3-96D8-3E96DD64351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210CF2D-3677-4AFD-A87C-6D0CE9435D20}"/>
              </a:ext>
            </a:extLst>
          </p:cNvPr>
          <p:cNvSpPr>
            <a:spLocks noGrp="1"/>
          </p:cNvSpPr>
          <p:nvPr>
            <p:ph type="sldNum" sz="quarter" idx="12"/>
          </p:nvPr>
        </p:nvSpPr>
        <p:spPr/>
        <p:txBody>
          <a:bodyPr/>
          <a:lstStyle/>
          <a:p>
            <a:fld id="{A35F372B-0072-4BE8-B1FF-3116CE4E13A7}" type="slidenum">
              <a:rPr lang="zh-CN" altLang="en-US" smtClean="0"/>
              <a:pPr/>
              <a:t>‹#›</a:t>
            </a:fld>
            <a:endParaRPr lang="zh-CN" altLang="en-US"/>
          </a:p>
        </p:txBody>
      </p:sp>
    </p:spTree>
    <p:extLst>
      <p:ext uri="{BB962C8B-B14F-4D97-AF65-F5344CB8AC3E}">
        <p14:creationId xmlns:p14="http://schemas.microsoft.com/office/powerpoint/2010/main" val="3340492839"/>
      </p:ext>
    </p:extLst>
  </p:cSld>
  <p:clrMapOvr>
    <a:masterClrMapping/>
  </p:clrMapOvr>
  <p:transition spd="slow" advClick="0" advTm="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8C32C2E-DD25-445E-BFDA-BB4CA075A26E}"/>
              </a:ext>
            </a:extLst>
          </p:cNvPr>
          <p:cNvSpPr>
            <a:spLocks noGrp="1"/>
          </p:cNvSpPr>
          <p:nvPr>
            <p:ph type="dt" sz="half" idx="10"/>
          </p:nvPr>
        </p:nvSpPr>
        <p:spPr/>
        <p:txBody>
          <a:bodyPr/>
          <a:lstStyle/>
          <a:p>
            <a:fld id="{CC656BBA-ABFE-41B3-B648-AB586EB40D1B}" type="datetimeFigureOut">
              <a:rPr lang="zh-CN" altLang="en-US" smtClean="0"/>
              <a:pPr/>
              <a:t>2024/10/9</a:t>
            </a:fld>
            <a:endParaRPr lang="zh-CN" altLang="en-US"/>
          </a:p>
        </p:txBody>
      </p:sp>
      <p:sp>
        <p:nvSpPr>
          <p:cNvPr id="3" name="页脚占位符 2">
            <a:extLst>
              <a:ext uri="{FF2B5EF4-FFF2-40B4-BE49-F238E27FC236}">
                <a16:creationId xmlns:a16="http://schemas.microsoft.com/office/drawing/2014/main" id="{C58E526A-E58B-4C45-AF47-0089FBB39A4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F72A0B9-E22A-4851-9912-BF84D510F906}"/>
              </a:ext>
            </a:extLst>
          </p:cNvPr>
          <p:cNvSpPr>
            <a:spLocks noGrp="1"/>
          </p:cNvSpPr>
          <p:nvPr>
            <p:ph type="sldNum" sz="quarter" idx="12"/>
          </p:nvPr>
        </p:nvSpPr>
        <p:spPr/>
        <p:txBody>
          <a:bodyPr/>
          <a:lstStyle/>
          <a:p>
            <a:fld id="{A35F372B-0072-4BE8-B1FF-3116CE4E13A7}" type="slidenum">
              <a:rPr lang="zh-CN" altLang="en-US" smtClean="0"/>
              <a:pPr/>
              <a:t>‹#›</a:t>
            </a:fld>
            <a:endParaRPr lang="zh-CN" altLang="en-US"/>
          </a:p>
        </p:txBody>
      </p:sp>
    </p:spTree>
    <p:extLst>
      <p:ext uri="{BB962C8B-B14F-4D97-AF65-F5344CB8AC3E}">
        <p14:creationId xmlns:p14="http://schemas.microsoft.com/office/powerpoint/2010/main" val="2340792906"/>
      </p:ext>
    </p:extLst>
  </p:cSld>
  <p:clrMapOvr>
    <a:masterClrMapping/>
  </p:clrMapOvr>
  <p:transition spd="slow" advClick="0" advTm="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C33974-306C-468A-8B6A-C1C3FF27CD18}"/>
              </a:ext>
            </a:extLst>
          </p:cNvPr>
          <p:cNvPicPr>
            <a:picLocks noChangeAspect="1"/>
          </p:cNvPicPr>
          <p:nvPr userDrawn="1"/>
        </p:nvPicPr>
        <p:blipFill>
          <a:blip r:embed="rId2"/>
          <a:stretch>
            <a:fillRect/>
          </a:stretch>
        </p:blipFill>
        <p:spPr>
          <a:xfrm>
            <a:off x="3736" y="0"/>
            <a:ext cx="12188264" cy="6857349"/>
          </a:xfrm>
          <a:prstGeom prst="rect">
            <a:avLst/>
          </a:prstGeom>
        </p:spPr>
      </p:pic>
      <p:sp>
        <p:nvSpPr>
          <p:cNvPr id="3" name="文本框 37"/>
          <p:cNvSpPr txBox="1"/>
          <p:nvPr userDrawn="1"/>
        </p:nvSpPr>
        <p:spPr>
          <a:xfrm>
            <a:off x="1222629" y="283635"/>
            <a:ext cx="1415726" cy="461643"/>
          </a:xfrm>
          <a:prstGeom prst="rect">
            <a:avLst/>
          </a:prstGeom>
          <a:noFill/>
        </p:spPr>
        <p:txBody>
          <a:bodyPr wrap="none" lIns="91417" tIns="45709" rIns="91417" bIns="45709" rtlCol="0">
            <a:spAutoFit/>
          </a:bodyPr>
          <a:lstStyle/>
          <a:p>
            <a:pPr lvl="0" defTabSz="914492">
              <a:defRPr/>
            </a:pPr>
            <a:r>
              <a:rPr lang="zh-CN" altLang="en-US" sz="2400" b="0" dirty="0">
                <a:solidFill>
                  <a:schemeClr val="accent1"/>
                </a:solidFill>
                <a:latin typeface="微软雅黑" pitchFamily="34" charset="-122"/>
                <a:ea typeface="微软雅黑" pitchFamily="34" charset="-122"/>
              </a:rPr>
              <a:t>项目介绍</a:t>
            </a:r>
            <a:endParaRPr kumimoji="0" lang="zh-CN" altLang="en-US" sz="2400" b="0" i="0" u="none" strike="noStrike" kern="0" cap="none" spc="0" normalizeH="0" baseline="0" noProof="0" dirty="0">
              <a:ln>
                <a:noFill/>
              </a:ln>
              <a:solidFill>
                <a:schemeClr val="accent1"/>
              </a:solidFill>
              <a:effectLst/>
              <a:uLnTx/>
              <a:uFillTx/>
              <a:latin typeface="微软雅黑" pitchFamily="34" charset="-122"/>
              <a:ea typeface="微软雅黑"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extLst>
      <p:ext uri="{BB962C8B-B14F-4D97-AF65-F5344CB8AC3E}">
        <p14:creationId xmlns:p14="http://schemas.microsoft.com/office/powerpoint/2010/main" val="784759860"/>
      </p:ext>
    </p:extLst>
  </p:cSld>
  <p:clrMapOvr>
    <a:masterClrMapping/>
  </p:clrMapOvr>
  <p:transition spd="slow" advClick="0" advTm="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A16FCCE-75A8-4797-8391-C7080E832B0F}"/>
              </a:ext>
            </a:extLst>
          </p:cNvPr>
          <p:cNvPicPr>
            <a:picLocks noChangeAspect="1"/>
          </p:cNvPicPr>
          <p:nvPr userDrawn="1"/>
        </p:nvPicPr>
        <p:blipFill>
          <a:blip r:embed="rId2"/>
          <a:stretch>
            <a:fillRect/>
          </a:stretch>
        </p:blipFill>
        <p:spPr>
          <a:xfrm>
            <a:off x="3736" y="0"/>
            <a:ext cx="12188264" cy="6857349"/>
          </a:xfrm>
          <a:prstGeom prst="rect">
            <a:avLst/>
          </a:prstGeom>
        </p:spPr>
      </p:pic>
      <p:sp>
        <p:nvSpPr>
          <p:cNvPr id="3" name="文本框 37"/>
          <p:cNvSpPr txBox="1"/>
          <p:nvPr userDrawn="1"/>
        </p:nvSpPr>
        <p:spPr>
          <a:xfrm>
            <a:off x="1274144" y="270756"/>
            <a:ext cx="1415726" cy="461643"/>
          </a:xfrm>
          <a:prstGeom prst="rect">
            <a:avLst/>
          </a:prstGeom>
          <a:noFill/>
        </p:spPr>
        <p:txBody>
          <a:bodyPr wrap="none" lIns="91417" tIns="45709" rIns="91417" bIns="45709" rtlCol="0">
            <a:spAutoFit/>
          </a:bodyPr>
          <a:lstStyle/>
          <a:p>
            <a:pPr lvl="0" defTabSz="914492">
              <a:defRPr/>
            </a:pPr>
            <a:r>
              <a:rPr lang="zh-CN" altLang="en-US" sz="2400" b="0" dirty="0">
                <a:solidFill>
                  <a:schemeClr val="accent1"/>
                </a:solidFill>
                <a:latin typeface="微软雅黑" pitchFamily="34" charset="-122"/>
                <a:ea typeface="微软雅黑" pitchFamily="34" charset="-122"/>
              </a:rPr>
              <a:t>产品运行</a:t>
            </a:r>
            <a:endParaRPr kumimoji="0" lang="zh-CN" altLang="en-US" sz="2400" b="0" i="0" u="none" strike="noStrike" kern="0" cap="none" spc="0" normalizeH="0" baseline="0" noProof="0" dirty="0">
              <a:ln>
                <a:noFill/>
              </a:ln>
              <a:solidFill>
                <a:schemeClr val="accent1"/>
              </a:solidFill>
              <a:effectLst/>
              <a:uLnTx/>
              <a:uFillTx/>
              <a:latin typeface="微软雅黑" pitchFamily="34" charset="-122"/>
              <a:ea typeface="微软雅黑"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extLst>
      <p:ext uri="{BB962C8B-B14F-4D97-AF65-F5344CB8AC3E}">
        <p14:creationId xmlns:p14="http://schemas.microsoft.com/office/powerpoint/2010/main" val="498314385"/>
      </p:ext>
    </p:extLst>
  </p:cSld>
  <p:clrMapOvr>
    <a:masterClrMapping/>
  </p:clrMapOvr>
  <p:transition spd="slow" advClick="0" advTm="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EE70511-7D1C-4D15-A34A-C18CCA0DC6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6CF6C7D-8C09-4516-9C41-5EB1DAB935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FDA94C2-2E60-4EE6-813A-064D2AAE07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656BBA-ABFE-41B3-B648-AB586EB40D1B}" type="datetimeFigureOut">
              <a:rPr lang="zh-CN" altLang="en-US" smtClean="0"/>
              <a:pPr/>
              <a:t>2024/10/9</a:t>
            </a:fld>
            <a:endParaRPr lang="zh-CN" altLang="en-US"/>
          </a:p>
        </p:txBody>
      </p:sp>
      <p:sp>
        <p:nvSpPr>
          <p:cNvPr id="5" name="页脚占位符 4">
            <a:extLst>
              <a:ext uri="{FF2B5EF4-FFF2-40B4-BE49-F238E27FC236}">
                <a16:creationId xmlns:a16="http://schemas.microsoft.com/office/drawing/2014/main" id="{3BDDB553-98A3-42F6-A915-C29DD1AEFD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BF50E4A-CB78-4C8C-AD72-C885FB57C7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5F372B-0072-4BE8-B1FF-3116CE4E13A7}" type="slidenum">
              <a:rPr lang="zh-CN" altLang="en-US" smtClean="0"/>
              <a:pPr/>
              <a:t>‹#›</a:t>
            </a:fld>
            <a:endParaRPr lang="zh-CN" altLang="en-US"/>
          </a:p>
        </p:txBody>
      </p:sp>
    </p:spTree>
    <p:extLst>
      <p:ext uri="{BB962C8B-B14F-4D97-AF65-F5344CB8AC3E}">
        <p14:creationId xmlns:p14="http://schemas.microsoft.com/office/powerpoint/2010/main" val="953627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3" r:id="rId8"/>
    <p:sldLayoutId id="2147483664" r:id="rId9"/>
    <p:sldLayoutId id="2147483665" r:id="rId10"/>
    <p:sldLayoutId id="2147483666" r:id="rId11"/>
    <p:sldLayoutId id="2147483656" r:id="rId12"/>
    <p:sldLayoutId id="2147483657" r:id="rId13"/>
    <p:sldLayoutId id="2147483658" r:id="rId14"/>
    <p:sldLayoutId id="2147483659" r:id="rId15"/>
    <p:sldLayoutId id="2147483660" r:id="rId16"/>
    <p:sldLayoutId id="2147483661" r:id="rId17"/>
    <p:sldLayoutId id="2147483662"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Lst>
  <p:transition spd="slow" advClick="0" advTm="0">
    <p:random/>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png"/><Relationship Id="rId1" Type="http://schemas.openxmlformats.org/officeDocument/2006/relationships/slideLayout" Target="../slideLayouts/slideLayout23.xml"/><Relationship Id="rId5" Type="http://schemas.openxmlformats.org/officeDocument/2006/relationships/image" Target="../media/image4.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6.png"/><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3.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6.png"/><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6.png"/><Relationship Id="rId1" Type="http://schemas.openxmlformats.org/officeDocument/2006/relationships/slideLayout" Target="../slideLayouts/slideLayout23.xml"/><Relationship Id="rId5" Type="http://schemas.openxmlformats.org/officeDocument/2006/relationships/image" Target="../media/image4.png"/><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6.png"/><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6" Type="http://schemas.openxmlformats.org/officeDocument/2006/relationships/image" Target="../media/image4.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8.jp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文本框 3"/>
          <p:cNvSpPr txBox="1"/>
          <p:nvPr/>
        </p:nvSpPr>
        <p:spPr>
          <a:xfrm>
            <a:off x="500405" y="2891779"/>
            <a:ext cx="7570289" cy="923301"/>
          </a:xfrm>
          <a:prstGeom prst="rect">
            <a:avLst/>
          </a:prstGeom>
          <a:noFill/>
        </p:spPr>
        <p:txBody>
          <a:bodyPr wrap="square" lIns="91412" tIns="45706" rIns="91412" bIns="45706" rtlCol="0">
            <a:spAutoFit/>
          </a:bodyPr>
          <a:lstStyle/>
          <a:p>
            <a:r>
              <a:rPr lang="zh-CN" altLang="en-US" sz="5400" spc="300" dirty="0">
                <a:ln w="12700">
                  <a:noFill/>
                </a:ln>
                <a:gradFill flip="none" rotWithShape="1">
                  <a:gsLst>
                    <a:gs pos="0">
                      <a:schemeClr val="accent1">
                        <a:lumMod val="5000"/>
                        <a:lumOff val="95000"/>
                      </a:schemeClr>
                    </a:gs>
                    <a:gs pos="74000">
                      <a:schemeClr val="accent1">
                        <a:lumMod val="45000"/>
                        <a:lumOff val="55000"/>
                      </a:schemeClr>
                    </a:gs>
                    <a:gs pos="83000">
                      <a:schemeClr val="accent1">
                        <a:lumMod val="60000"/>
                        <a:lumOff val="40000"/>
                      </a:schemeClr>
                    </a:gs>
                    <a:gs pos="100000">
                      <a:schemeClr val="accent1"/>
                    </a:gs>
                  </a:gsLst>
                  <a:lin ang="0" scaled="1"/>
                  <a:tileRect/>
                </a:gradFill>
                <a:latin typeface="微软雅黑" pitchFamily="34" charset="-122"/>
                <a:ea typeface="微软雅黑" pitchFamily="34" charset="-122"/>
                <a:cs typeface="经典综艺体简" panose="02010609000101010101" pitchFamily="49" charset="-122"/>
              </a:rPr>
              <a:t>北斗卫星导航系统介绍</a:t>
            </a:r>
          </a:p>
        </p:txBody>
      </p:sp>
      <p:cxnSp>
        <p:nvCxnSpPr>
          <p:cNvPr id="14" name="直接连接符 13">
            <a:extLst>
              <a:ext uri="{FF2B5EF4-FFF2-40B4-BE49-F238E27FC236}">
                <a16:creationId xmlns:a16="http://schemas.microsoft.com/office/drawing/2014/main" id="{90E92C97-69BE-400E-95DD-50DD91C3B2D9}"/>
              </a:ext>
            </a:extLst>
          </p:cNvPr>
          <p:cNvCxnSpPr>
            <a:cxnSpLocks/>
          </p:cNvCxnSpPr>
          <p:nvPr/>
        </p:nvCxnSpPr>
        <p:spPr>
          <a:xfrm>
            <a:off x="778383" y="3940904"/>
            <a:ext cx="701433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文本框 5"/>
          <p:cNvSpPr txBox="1"/>
          <p:nvPr/>
        </p:nvSpPr>
        <p:spPr>
          <a:xfrm>
            <a:off x="3099187" y="4857051"/>
            <a:ext cx="1851949" cy="369304"/>
          </a:xfrm>
          <a:prstGeom prst="rect">
            <a:avLst/>
          </a:prstGeom>
          <a:solidFill>
            <a:schemeClr val="accent1"/>
          </a:solidFill>
          <a:ln>
            <a:noFill/>
          </a:ln>
        </p:spPr>
        <p:txBody>
          <a:bodyPr wrap="square" lIns="91412" tIns="45706" rIns="91412" bIns="45706" rtlCol="0">
            <a:spAutoFit/>
          </a:bodyPr>
          <a:lstStyle/>
          <a:p>
            <a:pPr algn="just"/>
            <a:r>
              <a:rPr lang="zh-CN" altLang="zh-CN" b="1" dirty="0">
                <a:solidFill>
                  <a:schemeClr val="bg1"/>
                </a:solidFill>
                <a:latin typeface="华文宋体" panose="02010600040101010101" pitchFamily="2" charset="-122"/>
                <a:ea typeface="华文宋体" panose="02010600040101010101" pitchFamily="2" charset="-122"/>
              </a:rPr>
              <a:t>汇报人：</a:t>
            </a:r>
            <a:r>
              <a:rPr lang="zh-CN" altLang="en-US" b="1" dirty="0">
                <a:solidFill>
                  <a:schemeClr val="bg1"/>
                </a:solidFill>
                <a:latin typeface="华文宋体" panose="02010600040101010101" pitchFamily="2" charset="-122"/>
                <a:ea typeface="华文宋体" panose="02010600040101010101" pitchFamily="2" charset="-122"/>
              </a:rPr>
              <a:t>代文波</a:t>
            </a:r>
            <a:endParaRPr lang="zh-CN" altLang="zh-CN" b="1" dirty="0">
              <a:solidFill>
                <a:schemeClr val="bg1"/>
              </a:solidFill>
              <a:latin typeface="华文宋体" panose="02010600040101010101" pitchFamily="2" charset="-122"/>
              <a:ea typeface="华文宋体" panose="02010600040101010101" pitchFamily="2" charset="-122"/>
            </a:endParaRPr>
          </a:p>
        </p:txBody>
      </p:sp>
      <p:sp>
        <p:nvSpPr>
          <p:cNvPr id="15" name="TextBox 4">
            <a:extLst>
              <a:ext uri="{FF2B5EF4-FFF2-40B4-BE49-F238E27FC236}">
                <a16:creationId xmlns:a16="http://schemas.microsoft.com/office/drawing/2014/main" id="{5A0756AB-30E5-451B-A54C-CBFA301A4B0D}"/>
              </a:ext>
            </a:extLst>
          </p:cNvPr>
          <p:cNvSpPr txBox="1"/>
          <p:nvPr/>
        </p:nvSpPr>
        <p:spPr>
          <a:xfrm>
            <a:off x="1048471" y="3955535"/>
            <a:ext cx="6219334" cy="380140"/>
          </a:xfrm>
          <a:prstGeom prst="rect">
            <a:avLst/>
          </a:prstGeom>
          <a:noFill/>
        </p:spPr>
        <p:txBody>
          <a:bodyPr wrap="square" lIns="91412" tIns="45706" rIns="91412" bIns="45706">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150000"/>
              </a:lnSpc>
            </a:pPr>
            <a:r>
              <a:rPr lang="en-US" altLang="zh-CN" sz="1400" dirty="0">
                <a:solidFill>
                  <a:schemeClr val="bg1"/>
                </a:solidFill>
              </a:rPr>
              <a:t>A concise introduction to China's </a:t>
            </a:r>
            <a:r>
              <a:rPr lang="en-US" altLang="zh-CN" sz="1400" dirty="0" err="1">
                <a:solidFill>
                  <a:schemeClr val="bg1"/>
                </a:solidFill>
              </a:rPr>
              <a:t>BeiDou</a:t>
            </a:r>
            <a:r>
              <a:rPr lang="en-US" altLang="zh-CN" sz="1400" dirty="0">
                <a:solidFill>
                  <a:schemeClr val="bg1"/>
                </a:solidFill>
              </a:rPr>
              <a:t> Navigation Satellite System</a:t>
            </a:r>
            <a:endParaRPr lang="id-ID" altLang="zh-CN" sz="1050" dirty="0">
              <a:solidFill>
                <a:schemeClr val="bg1"/>
              </a:solidFill>
              <a:latin typeface="Lato" pitchFamily="34" charset="0"/>
              <a:ea typeface="Clear Sans Light" pitchFamily="34" charset="0"/>
              <a:cs typeface="Clear Sans Light" pitchFamily="34" charset="0"/>
            </a:endParaRPr>
          </a:p>
        </p:txBody>
      </p:sp>
      <p:pic>
        <p:nvPicPr>
          <p:cNvPr id="4" name="图片 3">
            <a:extLst>
              <a:ext uri="{FF2B5EF4-FFF2-40B4-BE49-F238E27FC236}">
                <a16:creationId xmlns:a16="http://schemas.microsoft.com/office/drawing/2014/main" id="{8DB69EAF-FF02-EC98-5EE9-894D9CEEF74E}"/>
              </a:ext>
            </a:extLst>
          </p:cNvPr>
          <p:cNvPicPr>
            <a:picLocks noChangeAspect="1"/>
          </p:cNvPicPr>
          <p:nvPr/>
        </p:nvPicPr>
        <p:blipFill rotWithShape="1">
          <a:blip r:embed="rId4">
            <a:extLst>
              <a:ext uri="{28A0092B-C50C-407E-A947-70E740481C1C}">
                <a14:useLocalDpi xmlns:a14="http://schemas.microsoft.com/office/drawing/2010/main" val="0"/>
              </a:ext>
            </a:extLst>
          </a:blip>
          <a:srcRect l="4753" t="21844" r="4800" b="23048"/>
          <a:stretch/>
        </p:blipFill>
        <p:spPr>
          <a:xfrm>
            <a:off x="75713" y="0"/>
            <a:ext cx="1956287" cy="624901"/>
          </a:xfrm>
          <a:prstGeom prst="rect">
            <a:avLst/>
          </a:prstGeom>
        </p:spPr>
      </p:pic>
    </p:spTree>
    <p:extLst>
      <p:ext uri="{BB962C8B-B14F-4D97-AF65-F5344CB8AC3E}">
        <p14:creationId xmlns:p14="http://schemas.microsoft.com/office/powerpoint/2010/main" val="503770644"/>
      </p:ext>
    </p:extLst>
  </p:cSld>
  <p:clrMapOvr>
    <a:masterClrMapping/>
  </p:clrMapOvr>
  <p:transition spd="slow">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0-#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2" presetClass="entr" presetSubtype="2"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250"/>
                                        <p:tgtEl>
                                          <p:spTgt spid="1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250" fill="hold"/>
                                        <p:tgtEl>
                                          <p:spTgt spid="7"/>
                                        </p:tgtEl>
                                        <p:attrNameLst>
                                          <p:attrName>ppt_x</p:attrName>
                                        </p:attrNameLst>
                                      </p:cBhvr>
                                      <p:tavLst>
                                        <p:tav tm="0">
                                          <p:val>
                                            <p:strVal val="0-#ppt_w/2"/>
                                          </p:val>
                                        </p:tav>
                                        <p:tav tm="100000">
                                          <p:val>
                                            <p:strVal val="#ppt_x"/>
                                          </p:val>
                                        </p:tav>
                                      </p:tavLst>
                                    </p:anim>
                                    <p:anim calcmode="lin" valueType="num">
                                      <p:cBhvr additive="base">
                                        <p:cTn id="21"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40842A4C-1B35-ECA4-1A53-EF5DDEE531A0}"/>
              </a:ext>
            </a:extLst>
          </p:cNvPr>
          <p:cNvCxnSpPr/>
          <p:nvPr/>
        </p:nvCxnSpPr>
        <p:spPr>
          <a:xfrm flipV="1">
            <a:off x="1003934" y="690704"/>
            <a:ext cx="10184130" cy="25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016C764B-D97C-189E-5AAE-4548931D9B55}"/>
              </a:ext>
            </a:extLst>
          </p:cNvPr>
          <p:cNvSpPr txBox="1"/>
          <p:nvPr/>
        </p:nvSpPr>
        <p:spPr>
          <a:xfrm>
            <a:off x="4023360" y="200484"/>
            <a:ext cx="4836160"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Part03   </a:t>
            </a:r>
            <a:r>
              <a:rPr lang="zh-CN" altLang="en-US" sz="2000" b="1" dirty="0">
                <a:solidFill>
                  <a:schemeClr val="bg1"/>
                </a:solidFill>
                <a:latin typeface="微软雅黑" panose="020B0503020204020204" pitchFamily="34" charset="-122"/>
                <a:ea typeface="微软雅黑" panose="020B0503020204020204" pitchFamily="34" charset="-122"/>
              </a:rPr>
              <a:t>系统构成</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增强系统部分</a:t>
            </a:r>
          </a:p>
        </p:txBody>
      </p:sp>
      <p:sp>
        <p:nvSpPr>
          <p:cNvPr id="33" name="矩形 32">
            <a:extLst>
              <a:ext uri="{FF2B5EF4-FFF2-40B4-BE49-F238E27FC236}">
                <a16:creationId xmlns:a16="http://schemas.microsoft.com/office/drawing/2014/main" id="{96FBCDCB-FBFF-8BC9-8091-FCC0E456AE0A}"/>
              </a:ext>
            </a:extLst>
          </p:cNvPr>
          <p:cNvSpPr/>
          <p:nvPr/>
        </p:nvSpPr>
        <p:spPr>
          <a:xfrm>
            <a:off x="2348056" y="930490"/>
            <a:ext cx="8186776" cy="381024"/>
          </a:xfrm>
          <a:prstGeom prst="rect">
            <a:avLst/>
          </a:prstGeom>
        </p:spPr>
        <p:txBody>
          <a:bodyPr wrap="none" lIns="91400" tIns="45699" rIns="91400" bIns="45699">
            <a:spAutoFit/>
          </a:bodyPr>
          <a:lstStyle/>
          <a:p>
            <a:pPr algn="ctr">
              <a:lnSpc>
                <a:spcPct val="130000"/>
              </a:lnSpc>
              <a:defRPr/>
            </a:pPr>
            <a:r>
              <a:rPr lang="zh-CN" altLang="en-US" sz="15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北斗卫星导航系统的增强系统部分由北斗地基增强系统和北斗星基增强系统两部分构成。</a:t>
            </a:r>
            <a:endParaRPr lang="en-US" altLang="zh-CN" sz="15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3" name="图片 42">
            <a:extLst>
              <a:ext uri="{FF2B5EF4-FFF2-40B4-BE49-F238E27FC236}">
                <a16:creationId xmlns:a16="http://schemas.microsoft.com/office/drawing/2014/main" id="{5014579C-7A23-81E1-C2D0-7EE061345A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55221" y="1426246"/>
            <a:ext cx="3953061" cy="2975867"/>
          </a:xfrm>
          <a:prstGeom prst="rect">
            <a:avLst/>
          </a:prstGeom>
        </p:spPr>
      </p:pic>
      <p:pic>
        <p:nvPicPr>
          <p:cNvPr id="44" name="图片 43">
            <a:extLst>
              <a:ext uri="{FF2B5EF4-FFF2-40B4-BE49-F238E27FC236}">
                <a16:creationId xmlns:a16="http://schemas.microsoft.com/office/drawing/2014/main" id="{5F75E5A7-1ECD-DEEA-362F-51C5F874C9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30913" y="1447935"/>
            <a:ext cx="4249494" cy="2979316"/>
          </a:xfrm>
          <a:prstGeom prst="rect">
            <a:avLst/>
          </a:prstGeom>
        </p:spPr>
      </p:pic>
      <p:grpSp>
        <p:nvGrpSpPr>
          <p:cNvPr id="45" name="组合 44">
            <a:extLst>
              <a:ext uri="{FF2B5EF4-FFF2-40B4-BE49-F238E27FC236}">
                <a16:creationId xmlns:a16="http://schemas.microsoft.com/office/drawing/2014/main" id="{093F1A61-DC43-3A48-549B-737FE4F2BC63}"/>
              </a:ext>
            </a:extLst>
          </p:cNvPr>
          <p:cNvGrpSpPr/>
          <p:nvPr/>
        </p:nvGrpSpPr>
        <p:grpSpPr>
          <a:xfrm>
            <a:off x="1125992" y="4516846"/>
            <a:ext cx="4859337" cy="1592448"/>
            <a:chOff x="1125992" y="4709886"/>
            <a:chExt cx="4859337" cy="1592448"/>
          </a:xfrm>
        </p:grpSpPr>
        <p:sp>
          <p:nvSpPr>
            <p:cNvPr id="46" name="矩形 70">
              <a:extLst>
                <a:ext uri="{FF2B5EF4-FFF2-40B4-BE49-F238E27FC236}">
                  <a16:creationId xmlns:a16="http://schemas.microsoft.com/office/drawing/2014/main" id="{90B9EE1B-1AA5-0FD5-DB09-75185668EBE1}"/>
                </a:ext>
              </a:extLst>
            </p:cNvPr>
            <p:cNvSpPr>
              <a:spLocks noChangeArrowheads="1"/>
            </p:cNvSpPr>
            <p:nvPr/>
          </p:nvSpPr>
          <p:spPr bwMode="auto">
            <a:xfrm>
              <a:off x="1125992" y="4709886"/>
              <a:ext cx="4859337" cy="1592448"/>
            </a:xfrm>
            <a:prstGeom prst="rect">
              <a:avLst/>
            </a:prstGeom>
            <a:solidFill>
              <a:schemeClr val="accent1"/>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矩形 46">
              <a:extLst>
                <a:ext uri="{FF2B5EF4-FFF2-40B4-BE49-F238E27FC236}">
                  <a16:creationId xmlns:a16="http://schemas.microsoft.com/office/drawing/2014/main" id="{25D9B69E-6CF0-C30B-D587-09403A2303A0}"/>
                </a:ext>
              </a:extLst>
            </p:cNvPr>
            <p:cNvSpPr/>
            <p:nvPr/>
          </p:nvSpPr>
          <p:spPr>
            <a:xfrm>
              <a:off x="1249680" y="5081848"/>
              <a:ext cx="4554164" cy="1037207"/>
            </a:xfrm>
            <a:prstGeom prst="rect">
              <a:avLst/>
            </a:prstGeom>
          </p:spPr>
          <p:txBody>
            <a:bodyPr wrap="square">
              <a:spAutoFit/>
            </a:bodyPr>
            <a:lstStyle/>
            <a:p>
              <a:pPr>
                <a:lnSpc>
                  <a:spcPct val="150000"/>
                </a:lnSpc>
              </a:pPr>
              <a:r>
                <a:rPr lang="zh-CN" altLang="en-US" sz="1000" b="1" dirty="0">
                  <a:solidFill>
                    <a:srgbClr val="FFFF00"/>
                  </a:solidFill>
                  <a:latin typeface="+mn-ea"/>
                  <a:cs typeface="Open Sans" panose="020B0606030504020204" pitchFamily="34" charset="0"/>
                </a:rPr>
                <a:t>       </a:t>
              </a:r>
              <a:r>
                <a:rPr lang="zh-CN" altLang="en-US" sz="1050" b="1" dirty="0">
                  <a:solidFill>
                    <a:srgbClr val="FFFF00"/>
                  </a:solidFill>
                  <a:latin typeface="+mn-ea"/>
                  <a:cs typeface="Open Sans" panose="020B0606030504020204" pitchFamily="34" charset="0"/>
                </a:rPr>
                <a:t>北斗地基增强系统通过整合国内地基增强资源，建立以北斗为主、兼容其他卫星导航系统的高精度卫星导航服务体系。</a:t>
              </a:r>
              <a:r>
                <a:rPr lang="zh-CN" altLang="en-US" sz="1050" dirty="0">
                  <a:solidFill>
                    <a:schemeClr val="bg1"/>
                  </a:solidFill>
                  <a:latin typeface="+mn-ea"/>
                  <a:cs typeface="Open Sans" panose="020B0606030504020204" pitchFamily="34" charset="0"/>
                </a:rPr>
                <a:t>利用北斗</a:t>
              </a:r>
              <a:r>
                <a:rPr lang="en-US" altLang="zh-CN" sz="1050" dirty="0">
                  <a:solidFill>
                    <a:schemeClr val="bg1"/>
                  </a:solidFill>
                  <a:latin typeface="+mn-ea"/>
                  <a:cs typeface="Open Sans" panose="020B0606030504020204" pitchFamily="34" charset="0"/>
                </a:rPr>
                <a:t>/GNSS</a:t>
              </a:r>
              <a:r>
                <a:rPr lang="zh-CN" altLang="en-US" sz="1050" dirty="0">
                  <a:solidFill>
                    <a:schemeClr val="bg1"/>
                  </a:solidFill>
                  <a:latin typeface="+mn-ea"/>
                  <a:cs typeface="Open Sans" panose="020B0606030504020204" pitchFamily="34" charset="0"/>
                </a:rPr>
                <a:t>高精度接收机，通过地面基准站网，利用卫星、移动通信、数字广播等播发手段，在服务区域内提供</a:t>
              </a:r>
              <a:r>
                <a:rPr lang="en-US" altLang="zh-CN" sz="1050" dirty="0">
                  <a:solidFill>
                    <a:schemeClr val="bg1"/>
                  </a:solidFill>
                  <a:latin typeface="+mn-ea"/>
                  <a:cs typeface="Open Sans" panose="020B0606030504020204" pitchFamily="34" charset="0"/>
                </a:rPr>
                <a:t>1-2</a:t>
              </a:r>
              <a:r>
                <a:rPr lang="zh-CN" altLang="en-US" sz="1050" dirty="0">
                  <a:solidFill>
                    <a:schemeClr val="bg1"/>
                  </a:solidFill>
                  <a:latin typeface="+mn-ea"/>
                  <a:cs typeface="Open Sans" panose="020B0606030504020204" pitchFamily="34" charset="0"/>
                </a:rPr>
                <a:t>米、分米级和厘米级实时高精度导航定位服务。</a:t>
              </a:r>
              <a:endParaRPr lang="zh-CN" altLang="en-US" sz="1000" dirty="0">
                <a:solidFill>
                  <a:schemeClr val="bg1"/>
                </a:solidFill>
                <a:latin typeface="+mn-ea"/>
                <a:cs typeface="Open Sans" panose="020B0606030504020204" pitchFamily="34" charset="0"/>
              </a:endParaRPr>
            </a:p>
          </p:txBody>
        </p:sp>
        <p:sp>
          <p:nvSpPr>
            <p:cNvPr id="48" name="矩形 47">
              <a:extLst>
                <a:ext uri="{FF2B5EF4-FFF2-40B4-BE49-F238E27FC236}">
                  <a16:creationId xmlns:a16="http://schemas.microsoft.com/office/drawing/2014/main" id="{A581482D-2C59-AE9D-36E7-7857809B883D}"/>
                </a:ext>
              </a:extLst>
            </p:cNvPr>
            <p:cNvSpPr/>
            <p:nvPr/>
          </p:nvSpPr>
          <p:spPr>
            <a:xfrm>
              <a:off x="2601972" y="4739534"/>
              <a:ext cx="1876182" cy="369333"/>
            </a:xfrm>
            <a:prstGeom prst="rect">
              <a:avLst/>
            </a:prstGeom>
          </p:spPr>
          <p:txBody>
            <a:bodyPr wrap="square">
              <a:spAutoFit/>
            </a:bodyPr>
            <a:lstStyle/>
            <a:p>
              <a:pPr algn="ctr"/>
              <a:r>
                <a:rPr lang="zh-CN" altLang="en-US" dirty="0">
                  <a:solidFill>
                    <a:schemeClr val="bg1"/>
                  </a:solidFill>
                  <a:latin typeface="+mn-ea"/>
                </a:rPr>
                <a:t>地基增强系统</a:t>
              </a:r>
              <a:endParaRPr lang="en-US" altLang="zh-CN" dirty="0">
                <a:solidFill>
                  <a:schemeClr val="bg1"/>
                </a:solidFill>
                <a:latin typeface="+mn-ea"/>
              </a:endParaRPr>
            </a:p>
          </p:txBody>
        </p:sp>
      </p:grpSp>
      <p:grpSp>
        <p:nvGrpSpPr>
          <p:cNvPr id="49" name="组合 48">
            <a:extLst>
              <a:ext uri="{FF2B5EF4-FFF2-40B4-BE49-F238E27FC236}">
                <a16:creationId xmlns:a16="http://schemas.microsoft.com/office/drawing/2014/main" id="{AA3EEC58-CBEA-977F-3529-6075B44AD8E3}"/>
              </a:ext>
            </a:extLst>
          </p:cNvPr>
          <p:cNvGrpSpPr/>
          <p:nvPr/>
        </p:nvGrpSpPr>
        <p:grpSpPr>
          <a:xfrm>
            <a:off x="6302085" y="4516846"/>
            <a:ext cx="4859338" cy="1589908"/>
            <a:chOff x="6048829" y="4709886"/>
            <a:chExt cx="4859338" cy="1219200"/>
          </a:xfrm>
          <a:solidFill>
            <a:srgbClr val="00B0F0"/>
          </a:solidFill>
        </p:grpSpPr>
        <p:sp>
          <p:nvSpPr>
            <p:cNvPr id="50" name="矩形 71">
              <a:extLst>
                <a:ext uri="{FF2B5EF4-FFF2-40B4-BE49-F238E27FC236}">
                  <a16:creationId xmlns:a16="http://schemas.microsoft.com/office/drawing/2014/main" id="{A38457AB-0ECE-41B1-291C-E9FD7CADCBC5}"/>
                </a:ext>
              </a:extLst>
            </p:cNvPr>
            <p:cNvSpPr>
              <a:spLocks noChangeArrowheads="1"/>
            </p:cNvSpPr>
            <p:nvPr/>
          </p:nvSpPr>
          <p:spPr bwMode="auto">
            <a:xfrm>
              <a:off x="6048829" y="4709886"/>
              <a:ext cx="4859338" cy="1219200"/>
            </a:xfrm>
            <a:prstGeom prst="rect">
              <a:avLst/>
            </a:prstGeom>
            <a:grpFill/>
            <a:ln>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51" name="矩形 50">
              <a:extLst>
                <a:ext uri="{FF2B5EF4-FFF2-40B4-BE49-F238E27FC236}">
                  <a16:creationId xmlns:a16="http://schemas.microsoft.com/office/drawing/2014/main" id="{F24A2B83-6034-4B88-C009-FBD6B154D66F}"/>
                </a:ext>
              </a:extLst>
            </p:cNvPr>
            <p:cNvSpPr/>
            <p:nvPr/>
          </p:nvSpPr>
          <p:spPr>
            <a:xfrm>
              <a:off x="6408448" y="4988746"/>
              <a:ext cx="4194629" cy="609507"/>
            </a:xfrm>
            <a:prstGeom prst="rect">
              <a:avLst/>
            </a:prstGeom>
            <a:grpFill/>
          </p:spPr>
          <p:txBody>
            <a:bodyPr wrap="square">
              <a:spAutoFit/>
            </a:bodyPr>
            <a:lstStyle/>
            <a:p>
              <a:pPr>
                <a:lnSpc>
                  <a:spcPct val="150000"/>
                </a:lnSpc>
              </a:pPr>
              <a:r>
                <a:rPr lang="zh-CN" altLang="en-US" sz="1050" b="1" dirty="0">
                  <a:solidFill>
                    <a:srgbClr val="FFFF00"/>
                  </a:solidFill>
                  <a:latin typeface="+mn-ea"/>
                  <a:cs typeface="Open Sans" panose="020B0606030504020204" pitchFamily="34" charset="0"/>
                </a:rPr>
                <a:t>      北斗星基增强系统通过地球静止轨道卫星搭载卫星导航增强信号转发器</a:t>
              </a:r>
              <a:r>
                <a:rPr lang="zh-CN" altLang="en-US" sz="1050" dirty="0">
                  <a:solidFill>
                    <a:schemeClr val="bg1"/>
                  </a:solidFill>
                  <a:latin typeface="+mn-ea"/>
                  <a:cs typeface="Open Sans" panose="020B0606030504020204" pitchFamily="34" charset="0"/>
                </a:rPr>
                <a:t>，可以向用户播发星历误差、卫星钟差、电离层延迟等多种修正信息，实现对于原有卫星导航系统定位精度的改进。</a:t>
              </a:r>
            </a:p>
          </p:txBody>
        </p:sp>
        <p:sp>
          <p:nvSpPr>
            <p:cNvPr id="52" name="矩形 51">
              <a:extLst>
                <a:ext uri="{FF2B5EF4-FFF2-40B4-BE49-F238E27FC236}">
                  <a16:creationId xmlns:a16="http://schemas.microsoft.com/office/drawing/2014/main" id="{39774816-2148-BCDE-9420-D122AFC37667}"/>
                </a:ext>
              </a:extLst>
            </p:cNvPr>
            <p:cNvSpPr/>
            <p:nvPr/>
          </p:nvSpPr>
          <p:spPr>
            <a:xfrm>
              <a:off x="7668173" y="4711903"/>
              <a:ext cx="1876182" cy="283217"/>
            </a:xfrm>
            <a:prstGeom prst="rect">
              <a:avLst/>
            </a:prstGeom>
            <a:grpFill/>
          </p:spPr>
          <p:txBody>
            <a:bodyPr wrap="square">
              <a:spAutoFit/>
            </a:bodyPr>
            <a:lstStyle/>
            <a:p>
              <a:r>
                <a:rPr lang="zh-CN" altLang="en-US" dirty="0">
                  <a:solidFill>
                    <a:schemeClr val="bg1"/>
                  </a:solidFill>
                  <a:latin typeface="+mn-ea"/>
                </a:rPr>
                <a:t>星基增强系统</a:t>
              </a:r>
              <a:endParaRPr lang="en-US" altLang="zh-CN" dirty="0">
                <a:solidFill>
                  <a:schemeClr val="bg1"/>
                </a:solidFill>
                <a:latin typeface="+mn-ea"/>
              </a:endParaRPr>
            </a:p>
          </p:txBody>
        </p:sp>
      </p:grpSp>
      <p:pic>
        <p:nvPicPr>
          <p:cNvPr id="5" name="图片 4">
            <a:extLst>
              <a:ext uri="{FF2B5EF4-FFF2-40B4-BE49-F238E27FC236}">
                <a16:creationId xmlns:a16="http://schemas.microsoft.com/office/drawing/2014/main" id="{A1C4FA9F-8092-93F8-F182-1E92BEE94D87}"/>
              </a:ext>
            </a:extLst>
          </p:cNvPr>
          <p:cNvPicPr>
            <a:picLocks noChangeAspect="1"/>
          </p:cNvPicPr>
          <p:nvPr/>
        </p:nvPicPr>
        <p:blipFill rotWithShape="1">
          <a:blip r:embed="rId5">
            <a:extLst>
              <a:ext uri="{28A0092B-C50C-407E-A947-70E740481C1C}">
                <a14:useLocalDpi xmlns:a14="http://schemas.microsoft.com/office/drawing/2010/main" val="0"/>
              </a:ext>
            </a:extLst>
          </a:blip>
          <a:srcRect l="4753" t="21844" r="4800" b="23048"/>
          <a:stretch/>
        </p:blipFill>
        <p:spPr>
          <a:xfrm>
            <a:off x="10218624" y="6233099"/>
            <a:ext cx="1956287" cy="624901"/>
          </a:xfrm>
          <a:prstGeom prst="rect">
            <a:avLst/>
          </a:prstGeom>
        </p:spPr>
      </p:pic>
    </p:spTree>
    <p:extLst>
      <p:ext uri="{BB962C8B-B14F-4D97-AF65-F5344CB8AC3E}">
        <p14:creationId xmlns:p14="http://schemas.microsoft.com/office/powerpoint/2010/main" val="106818958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50" fill="hold"/>
                                        <p:tgtEl>
                                          <p:spTgt spid="4"/>
                                        </p:tgtEl>
                                        <p:attrNameLst>
                                          <p:attrName>ppt_w</p:attrName>
                                        </p:attrNameLst>
                                      </p:cBhvr>
                                      <p:tavLst>
                                        <p:tav tm="0">
                                          <p:val>
                                            <p:fltVal val="0"/>
                                          </p:val>
                                        </p:tav>
                                        <p:tav tm="100000">
                                          <p:val>
                                            <p:strVal val="#ppt_w"/>
                                          </p:val>
                                        </p:tav>
                                      </p:tavLst>
                                    </p:anim>
                                    <p:anim calcmode="lin" valueType="num">
                                      <p:cBhvr>
                                        <p:cTn id="8" dur="150" fill="hold"/>
                                        <p:tgtEl>
                                          <p:spTgt spid="4"/>
                                        </p:tgtEl>
                                        <p:attrNameLst>
                                          <p:attrName>ppt_h</p:attrName>
                                        </p:attrNameLst>
                                      </p:cBhvr>
                                      <p:tavLst>
                                        <p:tav tm="0">
                                          <p:val>
                                            <p:fltVal val="0"/>
                                          </p:val>
                                        </p:tav>
                                        <p:tav tm="100000">
                                          <p:val>
                                            <p:strVal val="#ppt_h"/>
                                          </p:val>
                                        </p:tav>
                                      </p:tavLst>
                                    </p:anim>
                                    <p:animEffect transition="in" filter="fade">
                                      <p:cBhvr>
                                        <p:cTn id="9" dur="150"/>
                                        <p:tgtEl>
                                          <p:spTgt spid="4"/>
                                        </p:tgtEl>
                                      </p:cBhvr>
                                    </p:animEffect>
                                  </p:childTnLst>
                                </p:cTn>
                              </p:par>
                            </p:childTnLst>
                          </p:cTn>
                        </p:par>
                        <p:par>
                          <p:cTn id="10" fill="hold">
                            <p:stCondLst>
                              <p:cond delay="15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15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p:cTn id="16" dur="250" fill="hold"/>
                                        <p:tgtEl>
                                          <p:spTgt spid="33"/>
                                        </p:tgtEl>
                                        <p:attrNameLst>
                                          <p:attrName>ppt_w</p:attrName>
                                        </p:attrNameLst>
                                      </p:cBhvr>
                                      <p:tavLst>
                                        <p:tav tm="0">
                                          <p:val>
                                            <p:fltVal val="0"/>
                                          </p:val>
                                        </p:tav>
                                        <p:tav tm="100000">
                                          <p:val>
                                            <p:strVal val="#ppt_w"/>
                                          </p:val>
                                        </p:tav>
                                      </p:tavLst>
                                    </p:anim>
                                    <p:anim calcmode="lin" valueType="num">
                                      <p:cBhvr>
                                        <p:cTn id="17" dur="250" fill="hold"/>
                                        <p:tgtEl>
                                          <p:spTgt spid="33"/>
                                        </p:tgtEl>
                                        <p:attrNameLst>
                                          <p:attrName>ppt_h</p:attrName>
                                        </p:attrNameLst>
                                      </p:cBhvr>
                                      <p:tavLst>
                                        <p:tav tm="0">
                                          <p:val>
                                            <p:fltVal val="0"/>
                                          </p:val>
                                        </p:tav>
                                        <p:tav tm="100000">
                                          <p:val>
                                            <p:strVal val="#ppt_h"/>
                                          </p:val>
                                        </p:tav>
                                      </p:tavLst>
                                    </p:anim>
                                    <p:animEffect transition="in" filter="fade">
                                      <p:cBhvr>
                                        <p:cTn id="18" dur="250"/>
                                        <p:tgtEl>
                                          <p:spTgt spid="33"/>
                                        </p:tgtEl>
                                      </p:cBhvr>
                                    </p:animEffect>
                                  </p:childTnLst>
                                </p:cTn>
                              </p:par>
                              <p:par>
                                <p:cTn id="19" presetID="2" presetClass="entr" presetSubtype="8" decel="10000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fill="hold"/>
                                        <p:tgtEl>
                                          <p:spTgt spid="44"/>
                                        </p:tgtEl>
                                        <p:attrNameLst>
                                          <p:attrName>ppt_x</p:attrName>
                                        </p:attrNameLst>
                                      </p:cBhvr>
                                      <p:tavLst>
                                        <p:tav tm="0">
                                          <p:val>
                                            <p:strVal val="0-#ppt_w/2"/>
                                          </p:val>
                                        </p:tav>
                                        <p:tav tm="100000">
                                          <p:val>
                                            <p:strVal val="#ppt_x"/>
                                          </p:val>
                                        </p:tav>
                                      </p:tavLst>
                                    </p:anim>
                                    <p:anim calcmode="lin" valueType="num">
                                      <p:cBhvr additive="base">
                                        <p:cTn id="22" dur="500" fill="hold"/>
                                        <p:tgtEl>
                                          <p:spTgt spid="44"/>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1+#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400"/>
                                  </p:stCondLst>
                                  <p:childTnLst>
                                    <p:set>
                                      <p:cBhvr>
                                        <p:cTn id="28" dur="1" fill="hold">
                                          <p:stCondLst>
                                            <p:cond delay="0"/>
                                          </p:stCondLst>
                                        </p:cTn>
                                        <p:tgtEl>
                                          <p:spTgt spid="45"/>
                                        </p:tgtEl>
                                        <p:attrNameLst>
                                          <p:attrName>style.visibility</p:attrName>
                                        </p:attrNameLst>
                                      </p:cBhvr>
                                      <p:to>
                                        <p:strVal val="visible"/>
                                      </p:to>
                                    </p:set>
                                    <p:anim calcmode="lin" valueType="num">
                                      <p:cBhvr additive="base">
                                        <p:cTn id="29" dur="500" fill="hold"/>
                                        <p:tgtEl>
                                          <p:spTgt spid="45"/>
                                        </p:tgtEl>
                                        <p:attrNameLst>
                                          <p:attrName>ppt_x</p:attrName>
                                        </p:attrNameLst>
                                      </p:cBhvr>
                                      <p:tavLst>
                                        <p:tav tm="0">
                                          <p:val>
                                            <p:strVal val="0-#ppt_w/2"/>
                                          </p:val>
                                        </p:tav>
                                        <p:tav tm="100000">
                                          <p:val>
                                            <p:strVal val="#ppt_x"/>
                                          </p:val>
                                        </p:tav>
                                      </p:tavLst>
                                    </p:anim>
                                    <p:anim calcmode="lin" valueType="num">
                                      <p:cBhvr additive="base">
                                        <p:cTn id="30" dur="500" fill="hold"/>
                                        <p:tgtEl>
                                          <p:spTgt spid="45"/>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40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500" fill="hold"/>
                                        <p:tgtEl>
                                          <p:spTgt spid="49"/>
                                        </p:tgtEl>
                                        <p:attrNameLst>
                                          <p:attrName>ppt_x</p:attrName>
                                        </p:attrNameLst>
                                      </p:cBhvr>
                                      <p:tavLst>
                                        <p:tav tm="0">
                                          <p:val>
                                            <p:strVal val="1+#ppt_w/2"/>
                                          </p:val>
                                        </p:tav>
                                        <p:tav tm="100000">
                                          <p:val>
                                            <p:strVal val="#ppt_x"/>
                                          </p:val>
                                        </p:tav>
                                      </p:tavLst>
                                    </p:anim>
                                    <p:anim calcmode="lin" valueType="num">
                                      <p:cBhvr additive="base">
                                        <p:cTn id="34"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4">
            <a:extLst>
              <a:ext uri="{FF2B5EF4-FFF2-40B4-BE49-F238E27FC236}">
                <a16:creationId xmlns:a16="http://schemas.microsoft.com/office/drawing/2014/main" id="{70E9214C-FC7C-6293-35D7-89E7945970EB}"/>
              </a:ext>
            </a:extLst>
          </p:cNvPr>
          <p:cNvSpPr/>
          <p:nvPr/>
        </p:nvSpPr>
        <p:spPr>
          <a:xfrm>
            <a:off x="5219071" y="147333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solidFill>
                <a:schemeClr val="bg1">
                  <a:lumMod val="95000"/>
                </a:schemeClr>
              </a:solidFill>
            </a:endParaRPr>
          </a:p>
        </p:txBody>
      </p:sp>
      <p:sp>
        <p:nvSpPr>
          <p:cNvPr id="3" name="矩形 2">
            <a:extLst>
              <a:ext uri="{FF2B5EF4-FFF2-40B4-BE49-F238E27FC236}">
                <a16:creationId xmlns:a16="http://schemas.microsoft.com/office/drawing/2014/main" id="{C0653B36-0A14-E55F-E7B3-19C6DD89DBF7}"/>
              </a:ext>
            </a:extLst>
          </p:cNvPr>
          <p:cNvSpPr/>
          <p:nvPr/>
        </p:nvSpPr>
        <p:spPr>
          <a:xfrm>
            <a:off x="5121880" y="3569404"/>
            <a:ext cx="1826060" cy="584733"/>
          </a:xfrm>
          <a:prstGeom prst="rect">
            <a:avLst/>
          </a:prstGeom>
        </p:spPr>
        <p:txBody>
          <a:bodyPr wrap="none" lIns="91400" tIns="45699" rIns="91400" bIns="45699">
            <a:spAutoFit/>
          </a:bodyPr>
          <a:lstStyle/>
          <a:p>
            <a:pPr lvl="0" defTabSz="914492">
              <a:defRPr/>
            </a:pPr>
            <a:r>
              <a:rPr lang="zh-CN" altLang="en-US" sz="3200" b="1" dirty="0">
                <a:solidFill>
                  <a:schemeClr val="accent1"/>
                </a:solidFill>
                <a:latin typeface="微软雅黑" pitchFamily="34" charset="-122"/>
                <a:ea typeface="微软雅黑" pitchFamily="34" charset="-122"/>
              </a:rPr>
              <a:t>系统功能</a:t>
            </a:r>
            <a:endParaRPr lang="zh-CN" altLang="en-US" sz="3200" kern="0" dirty="0">
              <a:solidFill>
                <a:schemeClr val="accent1"/>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9372C281-3359-DAEA-171B-FF68F505B478}"/>
              </a:ext>
            </a:extLst>
          </p:cNvPr>
          <p:cNvSpPr/>
          <p:nvPr/>
        </p:nvSpPr>
        <p:spPr>
          <a:xfrm>
            <a:off x="5393473" y="2054316"/>
            <a:ext cx="1384594" cy="525486"/>
          </a:xfrm>
          <a:prstGeom prst="rect">
            <a:avLst/>
          </a:prstGeom>
        </p:spPr>
        <p:txBody>
          <a:bodyPr wrap="none" lIns="91400" tIns="45699" rIns="91400" bIns="45699">
            <a:spAutoFit/>
          </a:bodyPr>
          <a:lstStyle/>
          <a:p>
            <a:pPr algn="ctr">
              <a:lnSpc>
                <a:spcPct val="130000"/>
              </a:lnSpc>
              <a:defRPr/>
            </a:pPr>
            <a:r>
              <a:rPr lang="en-US" altLang="zh-CN" sz="23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04</a:t>
            </a:r>
          </a:p>
        </p:txBody>
      </p:sp>
      <p:sp>
        <p:nvSpPr>
          <p:cNvPr id="5" name="矩形 4">
            <a:extLst>
              <a:ext uri="{FF2B5EF4-FFF2-40B4-BE49-F238E27FC236}">
                <a16:creationId xmlns:a16="http://schemas.microsoft.com/office/drawing/2014/main" id="{C79EA576-F958-F928-B6CB-BC99B9D008E1}"/>
              </a:ext>
            </a:extLst>
          </p:cNvPr>
          <p:cNvSpPr/>
          <p:nvPr/>
        </p:nvSpPr>
        <p:spPr>
          <a:xfrm>
            <a:off x="3495554" y="4284398"/>
            <a:ext cx="5173884" cy="418191"/>
          </a:xfrm>
          <a:prstGeom prst="rect">
            <a:avLst/>
          </a:prstGeom>
        </p:spPr>
        <p:txBody>
          <a:bodyPr wrap="square">
            <a:spAutoFit/>
          </a:bodyPr>
          <a:lstStyle/>
          <a:p>
            <a:pPr algn="ctr">
              <a:lnSpc>
                <a:spcPct val="150000"/>
              </a:lnSpc>
            </a:pPr>
            <a:r>
              <a:rPr lang="zh-CN" altLang="en-US" sz="1600" dirty="0">
                <a:solidFill>
                  <a:schemeClr val="bg1"/>
                </a:solidFill>
                <a:latin typeface="微软雅黑" pitchFamily="34" charset="-122"/>
                <a:ea typeface="微软雅黑" pitchFamily="34" charset="-122"/>
              </a:rPr>
              <a:t>对北斗卫星导航系统的功能做简要介绍</a:t>
            </a:r>
          </a:p>
        </p:txBody>
      </p:sp>
      <p:cxnSp>
        <p:nvCxnSpPr>
          <p:cNvPr id="6" name="直接连接符 5">
            <a:extLst>
              <a:ext uri="{FF2B5EF4-FFF2-40B4-BE49-F238E27FC236}">
                <a16:creationId xmlns:a16="http://schemas.microsoft.com/office/drawing/2014/main" id="{F8A2BC46-5E40-3AE3-FFA0-5C786D8B60B3}"/>
              </a:ext>
            </a:extLst>
          </p:cNvPr>
          <p:cNvCxnSpPr>
            <a:cxnSpLocks/>
          </p:cNvCxnSpPr>
          <p:nvPr/>
        </p:nvCxnSpPr>
        <p:spPr>
          <a:xfrm>
            <a:off x="4267200" y="4359082"/>
            <a:ext cx="36094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87B58BF1-9C49-2A1E-27C5-218C5526F4F9}"/>
              </a:ext>
            </a:extLst>
          </p:cNvPr>
          <p:cNvCxnSpPr>
            <a:cxnSpLocks/>
          </p:cNvCxnSpPr>
          <p:nvPr/>
        </p:nvCxnSpPr>
        <p:spPr>
          <a:xfrm>
            <a:off x="4267200" y="4702589"/>
            <a:ext cx="36094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D2C43EA8-1565-6111-FE56-BACC7773D50C}"/>
              </a:ext>
            </a:extLst>
          </p:cNvPr>
          <p:cNvPicPr>
            <a:picLocks noChangeAspect="1"/>
          </p:cNvPicPr>
          <p:nvPr/>
        </p:nvPicPr>
        <p:blipFill rotWithShape="1">
          <a:blip r:embed="rId3">
            <a:extLst>
              <a:ext uri="{28A0092B-C50C-407E-A947-70E740481C1C}">
                <a14:useLocalDpi xmlns:a14="http://schemas.microsoft.com/office/drawing/2010/main" val="0"/>
              </a:ext>
            </a:extLst>
          </a:blip>
          <a:srcRect l="4753" t="21844" r="4800" b="23048"/>
          <a:stretch/>
        </p:blipFill>
        <p:spPr>
          <a:xfrm>
            <a:off x="10218624" y="6233099"/>
            <a:ext cx="1956287" cy="624901"/>
          </a:xfrm>
          <a:prstGeom prst="rect">
            <a:avLst/>
          </a:prstGeom>
        </p:spPr>
      </p:pic>
    </p:spTree>
    <p:extLst>
      <p:ext uri="{BB962C8B-B14F-4D97-AF65-F5344CB8AC3E}">
        <p14:creationId xmlns:p14="http://schemas.microsoft.com/office/powerpoint/2010/main" val="74497179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par>
                          <p:cTn id="18" fill="hold">
                            <p:stCondLst>
                              <p:cond delay="2000"/>
                            </p:stCondLst>
                            <p:childTnLst>
                              <p:par>
                                <p:cTn id="19" presetID="39" presetClass="entr" presetSubtype="0" accel="10000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5"/>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5"/>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50"/>
                                        <p:tgtEl>
                                          <p:spTgt spid="6"/>
                                        </p:tgtEl>
                                      </p:cBhvr>
                                    </p:animEffect>
                                  </p:childTnLst>
                                </p:cTn>
                              </p:par>
                            </p:childTnLst>
                          </p:cTn>
                        </p:par>
                        <p:par>
                          <p:cTn id="29" fill="hold">
                            <p:stCondLst>
                              <p:cond delay="265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F760C2C-E80F-A857-79B5-88849D811805}"/>
              </a:ext>
            </a:extLst>
          </p:cNvPr>
          <p:cNvCxnSpPr/>
          <p:nvPr/>
        </p:nvCxnSpPr>
        <p:spPr>
          <a:xfrm flipV="1">
            <a:off x="1003934" y="690704"/>
            <a:ext cx="10184130" cy="25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1AAF1BF-6B45-B41F-52E8-95C2073424EC}"/>
              </a:ext>
            </a:extLst>
          </p:cNvPr>
          <p:cNvSpPr txBox="1"/>
          <p:nvPr/>
        </p:nvSpPr>
        <p:spPr>
          <a:xfrm>
            <a:off x="3427595" y="170124"/>
            <a:ext cx="4836160"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Part04   </a:t>
            </a:r>
            <a:r>
              <a:rPr lang="zh-CN" altLang="en-US" sz="2000" b="1" dirty="0">
                <a:solidFill>
                  <a:schemeClr val="bg1"/>
                </a:solidFill>
                <a:latin typeface="微软雅黑" panose="020B0503020204020204" pitchFamily="34" charset="-122"/>
                <a:ea typeface="微软雅黑" panose="020B0503020204020204" pitchFamily="34" charset="-122"/>
              </a:rPr>
              <a:t>系统功能</a:t>
            </a:r>
          </a:p>
        </p:txBody>
      </p:sp>
      <p:sp>
        <p:nvSpPr>
          <p:cNvPr id="5" name="矩形 4">
            <a:extLst>
              <a:ext uri="{FF2B5EF4-FFF2-40B4-BE49-F238E27FC236}">
                <a16:creationId xmlns:a16="http://schemas.microsoft.com/office/drawing/2014/main" id="{44C38391-7A27-0491-556D-94C35576865D}"/>
              </a:ext>
            </a:extLst>
          </p:cNvPr>
          <p:cNvSpPr/>
          <p:nvPr/>
        </p:nvSpPr>
        <p:spPr>
          <a:xfrm>
            <a:off x="1894526" y="930483"/>
            <a:ext cx="8802329" cy="381024"/>
          </a:xfrm>
          <a:prstGeom prst="rect">
            <a:avLst/>
          </a:prstGeom>
        </p:spPr>
        <p:txBody>
          <a:bodyPr wrap="none" lIns="91400" tIns="45699" rIns="91400" bIns="45699">
            <a:spAutoFit/>
          </a:bodyPr>
          <a:lstStyle/>
          <a:p>
            <a:pPr algn="ctr">
              <a:lnSpc>
                <a:spcPct val="130000"/>
              </a:lnSpc>
              <a:defRPr/>
            </a:pPr>
            <a:r>
              <a:rPr lang="zh-CN" altLang="en-US" sz="15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北斗卫星导航系统具有实时导航、快速定位、精准授时、位臵报告和短报文通信服务五大功能。</a:t>
            </a:r>
            <a:endParaRPr lang="en-US" altLang="zh-CN" sz="15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 name="组合 5">
            <a:extLst>
              <a:ext uri="{FF2B5EF4-FFF2-40B4-BE49-F238E27FC236}">
                <a16:creationId xmlns:a16="http://schemas.microsoft.com/office/drawing/2014/main" id="{4AB8D8F5-9162-9B3A-DCBF-88A9A8AEB95D}"/>
              </a:ext>
            </a:extLst>
          </p:cNvPr>
          <p:cNvGrpSpPr/>
          <p:nvPr/>
        </p:nvGrpSpPr>
        <p:grpSpPr>
          <a:xfrm>
            <a:off x="4350443" y="3288675"/>
            <a:ext cx="3214848" cy="3575908"/>
            <a:chOff x="4312999" y="2085070"/>
            <a:chExt cx="3711411" cy="4128240"/>
          </a:xfrm>
          <a:solidFill>
            <a:schemeClr val="accent1"/>
          </a:solidFill>
        </p:grpSpPr>
        <p:sp>
          <p:nvSpPr>
            <p:cNvPr id="7" name="Freeform 13">
              <a:extLst>
                <a:ext uri="{FF2B5EF4-FFF2-40B4-BE49-F238E27FC236}">
                  <a16:creationId xmlns:a16="http://schemas.microsoft.com/office/drawing/2014/main" id="{A59183D5-74DE-7082-235F-4D4CD6231810}"/>
                </a:ext>
              </a:extLst>
            </p:cNvPr>
            <p:cNvSpPr>
              <a:spLocks/>
            </p:cNvSpPr>
            <p:nvPr/>
          </p:nvSpPr>
          <p:spPr bwMode="auto">
            <a:xfrm>
              <a:off x="5942628" y="2085070"/>
              <a:ext cx="449797" cy="4128239"/>
            </a:xfrm>
            <a:custGeom>
              <a:avLst/>
              <a:gdLst>
                <a:gd name="T0" fmla="*/ 0 w 148"/>
                <a:gd name="T1" fmla="*/ 1750 h 1750"/>
                <a:gd name="T2" fmla="*/ 148 w 148"/>
                <a:gd name="T3" fmla="*/ 1750 h 1750"/>
                <a:gd name="T4" fmla="*/ 105 w 148"/>
                <a:gd name="T5" fmla="*/ 1128 h 1750"/>
                <a:gd name="T6" fmla="*/ 86 w 148"/>
                <a:gd name="T7" fmla="*/ 74 h 1750"/>
                <a:gd name="T8" fmla="*/ 114 w 148"/>
                <a:gd name="T9" fmla="*/ 85 h 1750"/>
                <a:gd name="T10" fmla="*/ 74 w 148"/>
                <a:gd name="T11" fmla="*/ 0 h 1750"/>
                <a:gd name="T12" fmla="*/ 34 w 148"/>
                <a:gd name="T13" fmla="*/ 85 h 1750"/>
                <a:gd name="T14" fmla="*/ 62 w 148"/>
                <a:gd name="T15" fmla="*/ 74 h 1750"/>
                <a:gd name="T16" fmla="*/ 43 w 148"/>
                <a:gd name="T17" fmla="*/ 1128 h 1750"/>
                <a:gd name="T18" fmla="*/ 0 w 148"/>
                <a:gd name="T19" fmla="*/ 1750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750">
                  <a:moveTo>
                    <a:pt x="0" y="1750"/>
                  </a:moveTo>
                  <a:cubicBezTo>
                    <a:pt x="148" y="1750"/>
                    <a:pt x="148" y="1750"/>
                    <a:pt x="148" y="1750"/>
                  </a:cubicBezTo>
                  <a:cubicBezTo>
                    <a:pt x="132" y="1610"/>
                    <a:pt x="105" y="1128"/>
                    <a:pt x="105" y="1128"/>
                  </a:cubicBezTo>
                  <a:cubicBezTo>
                    <a:pt x="86" y="74"/>
                    <a:pt x="86" y="74"/>
                    <a:pt x="86" y="74"/>
                  </a:cubicBezTo>
                  <a:cubicBezTo>
                    <a:pt x="100" y="78"/>
                    <a:pt x="114" y="85"/>
                    <a:pt x="114" y="85"/>
                  </a:cubicBezTo>
                  <a:cubicBezTo>
                    <a:pt x="74" y="0"/>
                    <a:pt x="74" y="0"/>
                    <a:pt x="74" y="0"/>
                  </a:cubicBezTo>
                  <a:cubicBezTo>
                    <a:pt x="34" y="85"/>
                    <a:pt x="34" y="85"/>
                    <a:pt x="34" y="85"/>
                  </a:cubicBezTo>
                  <a:cubicBezTo>
                    <a:pt x="34" y="85"/>
                    <a:pt x="48" y="78"/>
                    <a:pt x="62" y="74"/>
                  </a:cubicBezTo>
                  <a:cubicBezTo>
                    <a:pt x="43" y="1128"/>
                    <a:pt x="43" y="1128"/>
                    <a:pt x="43" y="1128"/>
                  </a:cubicBezTo>
                  <a:cubicBezTo>
                    <a:pt x="43" y="1128"/>
                    <a:pt x="14" y="1604"/>
                    <a:pt x="0" y="1750"/>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zh-CN" altLang="en-US" sz="2400" kern="0">
                <a:solidFill>
                  <a:schemeClr val="bg1"/>
                </a:solidFill>
              </a:endParaRPr>
            </a:p>
          </p:txBody>
        </p:sp>
        <p:sp>
          <p:nvSpPr>
            <p:cNvPr id="8" name="Freeform 14">
              <a:extLst>
                <a:ext uri="{FF2B5EF4-FFF2-40B4-BE49-F238E27FC236}">
                  <a16:creationId xmlns:a16="http://schemas.microsoft.com/office/drawing/2014/main" id="{5238F99F-BE26-4D67-0244-D92EA8DFF434}"/>
                </a:ext>
              </a:extLst>
            </p:cNvPr>
            <p:cNvSpPr>
              <a:spLocks/>
            </p:cNvSpPr>
            <p:nvPr/>
          </p:nvSpPr>
          <p:spPr bwMode="auto">
            <a:xfrm>
              <a:off x="6540787" y="3010567"/>
              <a:ext cx="1483623" cy="3202740"/>
            </a:xfrm>
            <a:custGeom>
              <a:avLst/>
              <a:gdLst>
                <a:gd name="T0" fmla="*/ 221 w 487"/>
                <a:gd name="T1" fmla="*/ 1062 h 1358"/>
                <a:gd name="T2" fmla="*/ 74 w 487"/>
                <a:gd name="T3" fmla="*/ 710 h 1358"/>
                <a:gd name="T4" fmla="*/ 56 w 487"/>
                <a:gd name="T5" fmla="*/ 523 h 1358"/>
                <a:gd name="T6" fmla="*/ 89 w 487"/>
                <a:gd name="T7" fmla="*/ 338 h 1358"/>
                <a:gd name="T8" fmla="*/ 185 w 487"/>
                <a:gd name="T9" fmla="*/ 170 h 1358"/>
                <a:gd name="T10" fmla="*/ 337 w 487"/>
                <a:gd name="T11" fmla="*/ 49 h 1358"/>
                <a:gd name="T12" fmla="*/ 342 w 487"/>
                <a:gd name="T13" fmla="*/ 77 h 1358"/>
                <a:gd name="T14" fmla="*/ 399 w 487"/>
                <a:gd name="T15" fmla="*/ 0 h 1358"/>
                <a:gd name="T16" fmla="*/ 303 w 487"/>
                <a:gd name="T17" fmla="*/ 13 h 1358"/>
                <a:gd name="T18" fmla="*/ 327 w 487"/>
                <a:gd name="T19" fmla="*/ 30 h 1358"/>
                <a:gd name="T20" fmla="*/ 159 w 487"/>
                <a:gd name="T21" fmla="*/ 153 h 1358"/>
                <a:gd name="T22" fmla="*/ 49 w 487"/>
                <a:gd name="T23" fmla="*/ 327 h 1358"/>
                <a:gd name="T24" fmla="*/ 6 w 487"/>
                <a:gd name="T25" fmla="*/ 521 h 1358"/>
                <a:gd name="T26" fmla="*/ 14 w 487"/>
                <a:gd name="T27" fmla="*/ 718 h 1358"/>
                <a:gd name="T28" fmla="*/ 152 w 487"/>
                <a:gd name="T29" fmla="*/ 1093 h 1358"/>
                <a:gd name="T30" fmla="*/ 333 w 487"/>
                <a:gd name="T31" fmla="*/ 1358 h 1358"/>
                <a:gd name="T32" fmla="*/ 487 w 487"/>
                <a:gd name="T33" fmla="*/ 1358 h 1358"/>
                <a:gd name="T34" fmla="*/ 221 w 487"/>
                <a:gd name="T35" fmla="*/ 1062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7" h="1358">
                  <a:moveTo>
                    <a:pt x="221" y="1062"/>
                  </a:moveTo>
                  <a:cubicBezTo>
                    <a:pt x="151" y="952"/>
                    <a:pt x="99" y="833"/>
                    <a:pt x="74" y="710"/>
                  </a:cubicBezTo>
                  <a:cubicBezTo>
                    <a:pt x="61" y="648"/>
                    <a:pt x="55" y="585"/>
                    <a:pt x="56" y="523"/>
                  </a:cubicBezTo>
                  <a:cubicBezTo>
                    <a:pt x="58" y="460"/>
                    <a:pt x="69" y="398"/>
                    <a:pt x="89" y="338"/>
                  </a:cubicBezTo>
                  <a:cubicBezTo>
                    <a:pt x="110" y="278"/>
                    <a:pt x="142" y="220"/>
                    <a:pt x="185" y="170"/>
                  </a:cubicBezTo>
                  <a:cubicBezTo>
                    <a:pt x="226" y="122"/>
                    <a:pt x="278" y="81"/>
                    <a:pt x="337" y="49"/>
                  </a:cubicBezTo>
                  <a:cubicBezTo>
                    <a:pt x="341" y="62"/>
                    <a:pt x="342" y="77"/>
                    <a:pt x="342" y="77"/>
                  </a:cubicBezTo>
                  <a:cubicBezTo>
                    <a:pt x="399" y="0"/>
                    <a:pt x="399" y="0"/>
                    <a:pt x="399" y="0"/>
                  </a:cubicBezTo>
                  <a:cubicBezTo>
                    <a:pt x="303" y="13"/>
                    <a:pt x="303" y="13"/>
                    <a:pt x="303" y="13"/>
                  </a:cubicBezTo>
                  <a:cubicBezTo>
                    <a:pt x="303" y="13"/>
                    <a:pt x="317" y="20"/>
                    <a:pt x="327" y="30"/>
                  </a:cubicBezTo>
                  <a:cubicBezTo>
                    <a:pt x="262" y="61"/>
                    <a:pt x="205" y="103"/>
                    <a:pt x="159" y="153"/>
                  </a:cubicBezTo>
                  <a:cubicBezTo>
                    <a:pt x="110" y="205"/>
                    <a:pt x="74" y="264"/>
                    <a:pt x="49" y="327"/>
                  </a:cubicBezTo>
                  <a:cubicBezTo>
                    <a:pt x="25" y="389"/>
                    <a:pt x="11" y="455"/>
                    <a:pt x="6" y="521"/>
                  </a:cubicBezTo>
                  <a:cubicBezTo>
                    <a:pt x="0" y="586"/>
                    <a:pt x="4" y="652"/>
                    <a:pt x="14" y="718"/>
                  </a:cubicBezTo>
                  <a:cubicBezTo>
                    <a:pt x="35" y="848"/>
                    <a:pt x="83" y="975"/>
                    <a:pt x="152" y="1093"/>
                  </a:cubicBezTo>
                  <a:cubicBezTo>
                    <a:pt x="207" y="1188"/>
                    <a:pt x="275" y="1286"/>
                    <a:pt x="333" y="1358"/>
                  </a:cubicBezTo>
                  <a:cubicBezTo>
                    <a:pt x="487" y="1358"/>
                    <a:pt x="487" y="1358"/>
                    <a:pt x="487" y="1358"/>
                  </a:cubicBezTo>
                  <a:cubicBezTo>
                    <a:pt x="382" y="1272"/>
                    <a:pt x="292" y="1172"/>
                    <a:pt x="221" y="1062"/>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zh-CN" altLang="en-US" sz="2400" kern="0">
                <a:solidFill>
                  <a:schemeClr val="bg1"/>
                </a:solidFill>
              </a:endParaRPr>
            </a:p>
          </p:txBody>
        </p:sp>
        <p:sp>
          <p:nvSpPr>
            <p:cNvPr id="9" name="Freeform 15">
              <a:extLst>
                <a:ext uri="{FF2B5EF4-FFF2-40B4-BE49-F238E27FC236}">
                  <a16:creationId xmlns:a16="http://schemas.microsoft.com/office/drawing/2014/main" id="{5A5AB500-3B1A-8A6D-64EE-7D2BF204FAB9}"/>
                </a:ext>
              </a:extLst>
            </p:cNvPr>
            <p:cNvSpPr>
              <a:spLocks/>
            </p:cNvSpPr>
            <p:nvPr/>
          </p:nvSpPr>
          <p:spPr bwMode="auto">
            <a:xfrm>
              <a:off x="4312999" y="3010567"/>
              <a:ext cx="1478912" cy="3202740"/>
            </a:xfrm>
            <a:custGeom>
              <a:avLst/>
              <a:gdLst>
                <a:gd name="T0" fmla="*/ 481 w 486"/>
                <a:gd name="T1" fmla="*/ 521 h 1358"/>
                <a:gd name="T2" fmla="*/ 437 w 486"/>
                <a:gd name="T3" fmla="*/ 327 h 1358"/>
                <a:gd name="T4" fmla="*/ 328 w 486"/>
                <a:gd name="T5" fmla="*/ 153 h 1358"/>
                <a:gd name="T6" fmla="*/ 158 w 486"/>
                <a:gd name="T7" fmla="*/ 29 h 1358"/>
                <a:gd name="T8" fmla="*/ 181 w 486"/>
                <a:gd name="T9" fmla="*/ 13 h 1358"/>
                <a:gd name="T10" fmla="*/ 85 w 486"/>
                <a:gd name="T11" fmla="*/ 0 h 1358"/>
                <a:gd name="T12" fmla="*/ 142 w 486"/>
                <a:gd name="T13" fmla="*/ 77 h 1358"/>
                <a:gd name="T14" fmla="*/ 147 w 486"/>
                <a:gd name="T15" fmla="*/ 48 h 1358"/>
                <a:gd name="T16" fmla="*/ 301 w 486"/>
                <a:gd name="T17" fmla="*/ 170 h 1358"/>
                <a:gd name="T18" fmla="*/ 397 w 486"/>
                <a:gd name="T19" fmla="*/ 338 h 1358"/>
                <a:gd name="T20" fmla="*/ 430 w 486"/>
                <a:gd name="T21" fmla="*/ 523 h 1358"/>
                <a:gd name="T22" fmla="*/ 413 w 486"/>
                <a:gd name="T23" fmla="*/ 710 h 1358"/>
                <a:gd name="T24" fmla="*/ 265 w 486"/>
                <a:gd name="T25" fmla="*/ 1062 h 1358"/>
                <a:gd name="T26" fmla="*/ 0 w 486"/>
                <a:gd name="T27" fmla="*/ 1358 h 1358"/>
                <a:gd name="T28" fmla="*/ 153 w 486"/>
                <a:gd name="T29" fmla="*/ 1358 h 1358"/>
                <a:gd name="T30" fmla="*/ 334 w 486"/>
                <a:gd name="T31" fmla="*/ 1093 h 1358"/>
                <a:gd name="T32" fmla="*/ 472 w 486"/>
                <a:gd name="T33" fmla="*/ 718 h 1358"/>
                <a:gd name="T34" fmla="*/ 481 w 486"/>
                <a:gd name="T35" fmla="*/ 521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6" h="1358">
                  <a:moveTo>
                    <a:pt x="481" y="521"/>
                  </a:moveTo>
                  <a:cubicBezTo>
                    <a:pt x="475" y="455"/>
                    <a:pt x="462" y="389"/>
                    <a:pt x="437" y="327"/>
                  </a:cubicBezTo>
                  <a:cubicBezTo>
                    <a:pt x="412" y="264"/>
                    <a:pt x="376" y="205"/>
                    <a:pt x="328" y="153"/>
                  </a:cubicBezTo>
                  <a:cubicBezTo>
                    <a:pt x="281" y="103"/>
                    <a:pt x="223" y="60"/>
                    <a:pt x="158" y="29"/>
                  </a:cubicBezTo>
                  <a:cubicBezTo>
                    <a:pt x="168" y="20"/>
                    <a:pt x="181" y="13"/>
                    <a:pt x="181" y="13"/>
                  </a:cubicBezTo>
                  <a:cubicBezTo>
                    <a:pt x="85" y="0"/>
                    <a:pt x="85" y="0"/>
                    <a:pt x="85" y="0"/>
                  </a:cubicBezTo>
                  <a:cubicBezTo>
                    <a:pt x="142" y="77"/>
                    <a:pt x="142" y="77"/>
                    <a:pt x="142" y="77"/>
                  </a:cubicBezTo>
                  <a:cubicBezTo>
                    <a:pt x="142" y="77"/>
                    <a:pt x="143" y="61"/>
                    <a:pt x="147" y="48"/>
                  </a:cubicBezTo>
                  <a:cubicBezTo>
                    <a:pt x="207" y="80"/>
                    <a:pt x="260" y="121"/>
                    <a:pt x="301" y="170"/>
                  </a:cubicBezTo>
                  <a:cubicBezTo>
                    <a:pt x="345" y="220"/>
                    <a:pt x="376" y="278"/>
                    <a:pt x="397" y="338"/>
                  </a:cubicBezTo>
                  <a:cubicBezTo>
                    <a:pt x="418" y="398"/>
                    <a:pt x="428" y="460"/>
                    <a:pt x="430" y="523"/>
                  </a:cubicBezTo>
                  <a:cubicBezTo>
                    <a:pt x="432" y="585"/>
                    <a:pt x="425" y="648"/>
                    <a:pt x="413" y="710"/>
                  </a:cubicBezTo>
                  <a:cubicBezTo>
                    <a:pt x="387" y="833"/>
                    <a:pt x="335" y="952"/>
                    <a:pt x="265" y="1062"/>
                  </a:cubicBezTo>
                  <a:cubicBezTo>
                    <a:pt x="194" y="1172"/>
                    <a:pt x="105" y="1272"/>
                    <a:pt x="0" y="1358"/>
                  </a:cubicBezTo>
                  <a:cubicBezTo>
                    <a:pt x="153" y="1358"/>
                    <a:pt x="153" y="1358"/>
                    <a:pt x="153" y="1358"/>
                  </a:cubicBezTo>
                  <a:cubicBezTo>
                    <a:pt x="218" y="1281"/>
                    <a:pt x="279" y="1188"/>
                    <a:pt x="334" y="1093"/>
                  </a:cubicBezTo>
                  <a:cubicBezTo>
                    <a:pt x="403" y="975"/>
                    <a:pt x="451" y="848"/>
                    <a:pt x="472" y="718"/>
                  </a:cubicBezTo>
                  <a:cubicBezTo>
                    <a:pt x="482" y="652"/>
                    <a:pt x="486" y="586"/>
                    <a:pt x="481" y="521"/>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zh-CN" altLang="en-US" sz="2400" kern="0">
                <a:solidFill>
                  <a:schemeClr val="bg1"/>
                </a:solidFill>
              </a:endParaRPr>
            </a:p>
          </p:txBody>
        </p:sp>
        <p:sp>
          <p:nvSpPr>
            <p:cNvPr id="10" name="Freeform 16">
              <a:extLst>
                <a:ext uri="{FF2B5EF4-FFF2-40B4-BE49-F238E27FC236}">
                  <a16:creationId xmlns:a16="http://schemas.microsoft.com/office/drawing/2014/main" id="{0487F7D4-E3BF-4EB1-7916-32FD9C3D5CBD}"/>
                </a:ext>
              </a:extLst>
            </p:cNvPr>
            <p:cNvSpPr>
              <a:spLocks/>
            </p:cNvSpPr>
            <p:nvPr/>
          </p:nvSpPr>
          <p:spPr bwMode="auto">
            <a:xfrm>
              <a:off x="6295873" y="2579611"/>
              <a:ext cx="880753" cy="3633699"/>
            </a:xfrm>
            <a:custGeom>
              <a:avLst/>
              <a:gdLst>
                <a:gd name="T0" fmla="*/ 191 w 290"/>
                <a:gd name="T1" fmla="*/ 1344 h 1540"/>
                <a:gd name="T2" fmla="*/ 71 w 290"/>
                <a:gd name="T3" fmla="*/ 913 h 1540"/>
                <a:gd name="T4" fmla="*/ 54 w 290"/>
                <a:gd name="T5" fmla="*/ 691 h 1540"/>
                <a:gd name="T6" fmla="*/ 68 w 290"/>
                <a:gd name="T7" fmla="*/ 469 h 1540"/>
                <a:gd name="T8" fmla="*/ 124 w 290"/>
                <a:gd name="T9" fmla="*/ 253 h 1540"/>
                <a:gd name="T10" fmla="*/ 174 w 290"/>
                <a:gd name="T11" fmla="*/ 150 h 1540"/>
                <a:gd name="T12" fmla="*/ 239 w 290"/>
                <a:gd name="T13" fmla="*/ 63 h 1540"/>
                <a:gd name="T14" fmla="*/ 251 w 290"/>
                <a:gd name="T15" fmla="*/ 90 h 1540"/>
                <a:gd name="T16" fmla="*/ 286 w 290"/>
                <a:gd name="T17" fmla="*/ 0 h 1540"/>
                <a:gd name="T18" fmla="*/ 196 w 290"/>
                <a:gd name="T19" fmla="*/ 38 h 1540"/>
                <a:gd name="T20" fmla="*/ 223 w 290"/>
                <a:gd name="T21" fmla="*/ 48 h 1540"/>
                <a:gd name="T22" fmla="*/ 149 w 290"/>
                <a:gd name="T23" fmla="*/ 139 h 1540"/>
                <a:gd name="T24" fmla="*/ 93 w 290"/>
                <a:gd name="T25" fmla="*/ 243 h 1540"/>
                <a:gd name="T26" fmla="*/ 27 w 290"/>
                <a:gd name="T27" fmla="*/ 464 h 1540"/>
                <a:gd name="T28" fmla="*/ 3 w 290"/>
                <a:gd name="T29" fmla="*/ 691 h 1540"/>
                <a:gd name="T30" fmla="*/ 11 w 290"/>
                <a:gd name="T31" fmla="*/ 919 h 1540"/>
                <a:gd name="T32" fmla="*/ 155 w 290"/>
                <a:gd name="T33" fmla="*/ 1540 h 1540"/>
                <a:gd name="T34" fmla="*/ 290 w 290"/>
                <a:gd name="T35" fmla="*/ 1540 h 1540"/>
                <a:gd name="T36" fmla="*/ 191 w 290"/>
                <a:gd name="T37" fmla="*/ 1344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1540">
                  <a:moveTo>
                    <a:pt x="191" y="1344"/>
                  </a:moveTo>
                  <a:cubicBezTo>
                    <a:pt x="132" y="1206"/>
                    <a:pt x="92" y="1061"/>
                    <a:pt x="71" y="913"/>
                  </a:cubicBezTo>
                  <a:cubicBezTo>
                    <a:pt x="60" y="840"/>
                    <a:pt x="54" y="766"/>
                    <a:pt x="54" y="691"/>
                  </a:cubicBezTo>
                  <a:cubicBezTo>
                    <a:pt x="53" y="617"/>
                    <a:pt x="57" y="543"/>
                    <a:pt x="68" y="469"/>
                  </a:cubicBezTo>
                  <a:cubicBezTo>
                    <a:pt x="80" y="396"/>
                    <a:pt x="97" y="323"/>
                    <a:pt x="124" y="253"/>
                  </a:cubicBezTo>
                  <a:cubicBezTo>
                    <a:pt x="138" y="218"/>
                    <a:pt x="154" y="183"/>
                    <a:pt x="174" y="150"/>
                  </a:cubicBezTo>
                  <a:cubicBezTo>
                    <a:pt x="192" y="120"/>
                    <a:pt x="214" y="90"/>
                    <a:pt x="239" y="63"/>
                  </a:cubicBezTo>
                  <a:cubicBezTo>
                    <a:pt x="247" y="75"/>
                    <a:pt x="251" y="90"/>
                    <a:pt x="251" y="90"/>
                  </a:cubicBezTo>
                  <a:cubicBezTo>
                    <a:pt x="286" y="0"/>
                    <a:pt x="286" y="0"/>
                    <a:pt x="286" y="0"/>
                  </a:cubicBezTo>
                  <a:cubicBezTo>
                    <a:pt x="196" y="38"/>
                    <a:pt x="196" y="38"/>
                    <a:pt x="196" y="38"/>
                  </a:cubicBezTo>
                  <a:cubicBezTo>
                    <a:pt x="196" y="38"/>
                    <a:pt x="211" y="41"/>
                    <a:pt x="223" y="48"/>
                  </a:cubicBezTo>
                  <a:cubicBezTo>
                    <a:pt x="194" y="76"/>
                    <a:pt x="170" y="107"/>
                    <a:pt x="149" y="139"/>
                  </a:cubicBezTo>
                  <a:cubicBezTo>
                    <a:pt x="127" y="172"/>
                    <a:pt x="109" y="207"/>
                    <a:pt x="93" y="243"/>
                  </a:cubicBezTo>
                  <a:cubicBezTo>
                    <a:pt x="62" y="315"/>
                    <a:pt x="41" y="389"/>
                    <a:pt x="27" y="464"/>
                  </a:cubicBezTo>
                  <a:cubicBezTo>
                    <a:pt x="13" y="539"/>
                    <a:pt x="5" y="615"/>
                    <a:pt x="3" y="691"/>
                  </a:cubicBezTo>
                  <a:cubicBezTo>
                    <a:pt x="0" y="767"/>
                    <a:pt x="3" y="843"/>
                    <a:pt x="11" y="919"/>
                  </a:cubicBezTo>
                  <a:cubicBezTo>
                    <a:pt x="27" y="1070"/>
                    <a:pt x="84" y="1330"/>
                    <a:pt x="155" y="1540"/>
                  </a:cubicBezTo>
                  <a:cubicBezTo>
                    <a:pt x="290" y="1540"/>
                    <a:pt x="290" y="1540"/>
                    <a:pt x="290" y="1540"/>
                  </a:cubicBezTo>
                  <a:cubicBezTo>
                    <a:pt x="252" y="1477"/>
                    <a:pt x="219" y="1411"/>
                    <a:pt x="191" y="1344"/>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zh-CN" altLang="en-US" sz="2400" kern="0">
                <a:solidFill>
                  <a:schemeClr val="bg1"/>
                </a:solidFill>
              </a:endParaRPr>
            </a:p>
          </p:txBody>
        </p:sp>
        <p:sp>
          <p:nvSpPr>
            <p:cNvPr id="11" name="Freeform 17">
              <a:extLst>
                <a:ext uri="{FF2B5EF4-FFF2-40B4-BE49-F238E27FC236}">
                  <a16:creationId xmlns:a16="http://schemas.microsoft.com/office/drawing/2014/main" id="{BEFEAA3F-A128-B2F8-86B3-35D537E62633}"/>
                </a:ext>
              </a:extLst>
            </p:cNvPr>
            <p:cNvSpPr>
              <a:spLocks/>
            </p:cNvSpPr>
            <p:nvPr/>
          </p:nvSpPr>
          <p:spPr bwMode="auto">
            <a:xfrm>
              <a:off x="5156074" y="2579611"/>
              <a:ext cx="883109" cy="3633699"/>
            </a:xfrm>
            <a:custGeom>
              <a:avLst/>
              <a:gdLst>
                <a:gd name="T0" fmla="*/ 288 w 290"/>
                <a:gd name="T1" fmla="*/ 691 h 1540"/>
                <a:gd name="T2" fmla="*/ 263 w 290"/>
                <a:gd name="T3" fmla="*/ 464 h 1540"/>
                <a:gd name="T4" fmla="*/ 197 w 290"/>
                <a:gd name="T5" fmla="*/ 243 h 1540"/>
                <a:gd name="T6" fmla="*/ 141 w 290"/>
                <a:gd name="T7" fmla="*/ 139 h 1540"/>
                <a:gd name="T8" fmla="*/ 67 w 290"/>
                <a:gd name="T9" fmla="*/ 48 h 1540"/>
                <a:gd name="T10" fmla="*/ 94 w 290"/>
                <a:gd name="T11" fmla="*/ 38 h 1540"/>
                <a:gd name="T12" fmla="*/ 4 w 290"/>
                <a:gd name="T13" fmla="*/ 0 h 1540"/>
                <a:gd name="T14" fmla="*/ 39 w 290"/>
                <a:gd name="T15" fmla="*/ 90 h 1540"/>
                <a:gd name="T16" fmla="*/ 51 w 290"/>
                <a:gd name="T17" fmla="*/ 63 h 1540"/>
                <a:gd name="T18" fmla="*/ 116 w 290"/>
                <a:gd name="T19" fmla="*/ 150 h 1540"/>
                <a:gd name="T20" fmla="*/ 166 w 290"/>
                <a:gd name="T21" fmla="*/ 253 h 1540"/>
                <a:gd name="T22" fmla="*/ 222 w 290"/>
                <a:gd name="T23" fmla="*/ 469 h 1540"/>
                <a:gd name="T24" fmla="*/ 237 w 290"/>
                <a:gd name="T25" fmla="*/ 691 h 1540"/>
                <a:gd name="T26" fmla="*/ 220 w 290"/>
                <a:gd name="T27" fmla="*/ 913 h 1540"/>
                <a:gd name="T28" fmla="*/ 100 w 290"/>
                <a:gd name="T29" fmla="*/ 1344 h 1540"/>
                <a:gd name="T30" fmla="*/ 0 w 290"/>
                <a:gd name="T31" fmla="*/ 1540 h 1540"/>
                <a:gd name="T32" fmla="*/ 139 w 290"/>
                <a:gd name="T33" fmla="*/ 1540 h 1540"/>
                <a:gd name="T34" fmla="*/ 279 w 290"/>
                <a:gd name="T35" fmla="*/ 919 h 1540"/>
                <a:gd name="T36" fmla="*/ 288 w 290"/>
                <a:gd name="T37" fmla="*/ 691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1540">
                  <a:moveTo>
                    <a:pt x="288" y="691"/>
                  </a:moveTo>
                  <a:cubicBezTo>
                    <a:pt x="285" y="615"/>
                    <a:pt x="278" y="539"/>
                    <a:pt x="263" y="464"/>
                  </a:cubicBezTo>
                  <a:cubicBezTo>
                    <a:pt x="249" y="389"/>
                    <a:pt x="228" y="315"/>
                    <a:pt x="197" y="243"/>
                  </a:cubicBezTo>
                  <a:cubicBezTo>
                    <a:pt x="181" y="207"/>
                    <a:pt x="163" y="172"/>
                    <a:pt x="141" y="139"/>
                  </a:cubicBezTo>
                  <a:cubicBezTo>
                    <a:pt x="120" y="107"/>
                    <a:pt x="96" y="76"/>
                    <a:pt x="67" y="48"/>
                  </a:cubicBezTo>
                  <a:cubicBezTo>
                    <a:pt x="79" y="41"/>
                    <a:pt x="94" y="38"/>
                    <a:pt x="94" y="38"/>
                  </a:cubicBezTo>
                  <a:cubicBezTo>
                    <a:pt x="4" y="0"/>
                    <a:pt x="4" y="0"/>
                    <a:pt x="4" y="0"/>
                  </a:cubicBezTo>
                  <a:cubicBezTo>
                    <a:pt x="39" y="90"/>
                    <a:pt x="39" y="90"/>
                    <a:pt x="39" y="90"/>
                  </a:cubicBezTo>
                  <a:cubicBezTo>
                    <a:pt x="39" y="90"/>
                    <a:pt x="43" y="75"/>
                    <a:pt x="51" y="63"/>
                  </a:cubicBezTo>
                  <a:cubicBezTo>
                    <a:pt x="76" y="90"/>
                    <a:pt x="98" y="120"/>
                    <a:pt x="116" y="150"/>
                  </a:cubicBezTo>
                  <a:cubicBezTo>
                    <a:pt x="136" y="183"/>
                    <a:pt x="152" y="218"/>
                    <a:pt x="166" y="253"/>
                  </a:cubicBezTo>
                  <a:cubicBezTo>
                    <a:pt x="193" y="323"/>
                    <a:pt x="211" y="396"/>
                    <a:pt x="222" y="469"/>
                  </a:cubicBezTo>
                  <a:cubicBezTo>
                    <a:pt x="233" y="543"/>
                    <a:pt x="237" y="617"/>
                    <a:pt x="237" y="691"/>
                  </a:cubicBezTo>
                  <a:cubicBezTo>
                    <a:pt x="236" y="766"/>
                    <a:pt x="230" y="840"/>
                    <a:pt x="220" y="913"/>
                  </a:cubicBezTo>
                  <a:cubicBezTo>
                    <a:pt x="198" y="1061"/>
                    <a:pt x="159" y="1206"/>
                    <a:pt x="100" y="1344"/>
                  </a:cubicBezTo>
                  <a:cubicBezTo>
                    <a:pt x="71" y="1411"/>
                    <a:pt x="38" y="1477"/>
                    <a:pt x="0" y="1540"/>
                  </a:cubicBezTo>
                  <a:cubicBezTo>
                    <a:pt x="139" y="1540"/>
                    <a:pt x="139" y="1540"/>
                    <a:pt x="139" y="1540"/>
                  </a:cubicBezTo>
                  <a:cubicBezTo>
                    <a:pt x="223" y="1332"/>
                    <a:pt x="263" y="1070"/>
                    <a:pt x="279" y="919"/>
                  </a:cubicBezTo>
                  <a:cubicBezTo>
                    <a:pt x="287" y="843"/>
                    <a:pt x="290" y="767"/>
                    <a:pt x="288" y="691"/>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defRPr/>
              </a:pPr>
              <a:endParaRPr lang="zh-CN" altLang="en-US" sz="2400" kern="0">
                <a:solidFill>
                  <a:schemeClr val="bg1"/>
                </a:solidFill>
              </a:endParaRPr>
            </a:p>
          </p:txBody>
        </p:sp>
      </p:grpSp>
      <p:grpSp>
        <p:nvGrpSpPr>
          <p:cNvPr id="12" name="组合 11">
            <a:extLst>
              <a:ext uri="{FF2B5EF4-FFF2-40B4-BE49-F238E27FC236}">
                <a16:creationId xmlns:a16="http://schemas.microsoft.com/office/drawing/2014/main" id="{36344B3E-119B-A1DE-4C54-04AA974A84EA}"/>
              </a:ext>
            </a:extLst>
          </p:cNvPr>
          <p:cNvGrpSpPr/>
          <p:nvPr/>
        </p:nvGrpSpPr>
        <p:grpSpPr>
          <a:xfrm>
            <a:off x="4541444" y="1395474"/>
            <a:ext cx="3047702" cy="1425359"/>
            <a:chOff x="5442219" y="512108"/>
            <a:chExt cx="3047702" cy="1425359"/>
          </a:xfrm>
        </p:grpSpPr>
        <p:sp>
          <p:nvSpPr>
            <p:cNvPr id="13" name="TextBox 21">
              <a:extLst>
                <a:ext uri="{FF2B5EF4-FFF2-40B4-BE49-F238E27FC236}">
                  <a16:creationId xmlns:a16="http://schemas.microsoft.com/office/drawing/2014/main" id="{DE08421B-3A4E-25EE-11B3-BF8B5D28BC8D}"/>
                </a:ext>
              </a:extLst>
            </p:cNvPr>
            <p:cNvSpPr txBox="1"/>
            <p:nvPr/>
          </p:nvSpPr>
          <p:spPr>
            <a:xfrm>
              <a:off x="5586097" y="512108"/>
              <a:ext cx="2759946" cy="400110"/>
            </a:xfrm>
            <a:prstGeom prst="rect">
              <a:avLst/>
            </a:prstGeom>
            <a:noFill/>
          </p:spPr>
          <p:txBody>
            <a:bodyPr wrap="square" rtlCol="0">
              <a:spAutoFit/>
            </a:bodyPr>
            <a:lstStyle/>
            <a:p>
              <a:pPr algn="ctr"/>
              <a:r>
                <a:rPr lang="zh-CN" altLang="en-US" sz="2000" dirty="0">
                  <a:solidFill>
                    <a:schemeClr val="accent1"/>
                  </a:solidFill>
                  <a:latin typeface="微软雅黑" pitchFamily="34" charset="-122"/>
                  <a:ea typeface="微软雅黑" pitchFamily="34" charset="-122"/>
                </a:rPr>
                <a:t>精确授时</a:t>
              </a:r>
            </a:p>
          </p:txBody>
        </p:sp>
        <p:sp>
          <p:nvSpPr>
            <p:cNvPr id="14" name="矩形 13">
              <a:extLst>
                <a:ext uri="{FF2B5EF4-FFF2-40B4-BE49-F238E27FC236}">
                  <a16:creationId xmlns:a16="http://schemas.microsoft.com/office/drawing/2014/main" id="{427F7607-FC7A-08CE-625A-D7D60CF33D70}"/>
                </a:ext>
              </a:extLst>
            </p:cNvPr>
            <p:cNvSpPr/>
            <p:nvPr/>
          </p:nvSpPr>
          <p:spPr>
            <a:xfrm>
              <a:off x="5442219" y="877305"/>
              <a:ext cx="3047702" cy="1060162"/>
            </a:xfrm>
            <a:prstGeom prst="rect">
              <a:avLst/>
            </a:prstGeom>
          </p:spPr>
          <p:txBody>
            <a:bodyPr wrap="square">
              <a:spAutoFit/>
            </a:bodyPr>
            <a:lstStyle/>
            <a:p>
              <a:pPr>
                <a:lnSpc>
                  <a:spcPct val="150000"/>
                </a:lnSpc>
              </a:pPr>
              <a:r>
                <a:rPr lang="zh-CN" altLang="en-US" sz="1080" dirty="0">
                  <a:solidFill>
                    <a:schemeClr val="bg1"/>
                  </a:solidFill>
                  <a:latin typeface="微软雅黑" pitchFamily="34" charset="-122"/>
                  <a:ea typeface="微软雅黑" pitchFamily="34" charset="-122"/>
                </a:rPr>
                <a:t>       北斗系统时钟通过星载高精度的铷原子钟和氢原子钟和</a:t>
              </a:r>
              <a:r>
                <a:rPr lang="en-US" altLang="zh-CN" sz="1080" dirty="0">
                  <a:solidFill>
                    <a:schemeClr val="bg1"/>
                  </a:solidFill>
                  <a:latin typeface="微软雅黑" pitchFamily="34" charset="-122"/>
                  <a:ea typeface="微软雅黑" pitchFamily="34" charset="-122"/>
                </a:rPr>
                <a:t>UTC</a:t>
              </a:r>
              <a:r>
                <a:rPr lang="zh-CN" altLang="en-US" sz="1080" dirty="0">
                  <a:solidFill>
                    <a:schemeClr val="bg1"/>
                  </a:solidFill>
                  <a:latin typeface="微软雅黑" pitchFamily="34" charset="-122"/>
                  <a:ea typeface="微软雅黑" pitchFamily="34" charset="-122"/>
                </a:rPr>
                <a:t>时间同步，地面用户北斗接收机接收到来自卫星的时钟信号后，即可完成高精度的时间传递。</a:t>
              </a:r>
            </a:p>
          </p:txBody>
        </p:sp>
      </p:grpSp>
      <p:grpSp>
        <p:nvGrpSpPr>
          <p:cNvPr id="15" name="组合 14">
            <a:extLst>
              <a:ext uri="{FF2B5EF4-FFF2-40B4-BE49-F238E27FC236}">
                <a16:creationId xmlns:a16="http://schemas.microsoft.com/office/drawing/2014/main" id="{7ADB3D45-615A-CB35-88E6-13B7ED82CCE4}"/>
              </a:ext>
            </a:extLst>
          </p:cNvPr>
          <p:cNvGrpSpPr/>
          <p:nvPr/>
        </p:nvGrpSpPr>
        <p:grpSpPr>
          <a:xfrm>
            <a:off x="7649153" y="2255466"/>
            <a:ext cx="3047702" cy="1425359"/>
            <a:chOff x="5442219" y="512108"/>
            <a:chExt cx="3047702" cy="1425359"/>
          </a:xfrm>
        </p:grpSpPr>
        <p:sp>
          <p:nvSpPr>
            <p:cNvPr id="16" name="TextBox 21">
              <a:extLst>
                <a:ext uri="{FF2B5EF4-FFF2-40B4-BE49-F238E27FC236}">
                  <a16:creationId xmlns:a16="http://schemas.microsoft.com/office/drawing/2014/main" id="{7F7D85EF-453F-5B8C-82FE-1F165D070D6E}"/>
                </a:ext>
              </a:extLst>
            </p:cNvPr>
            <p:cNvSpPr txBox="1"/>
            <p:nvPr/>
          </p:nvSpPr>
          <p:spPr>
            <a:xfrm>
              <a:off x="5493501" y="512108"/>
              <a:ext cx="2759946" cy="400110"/>
            </a:xfrm>
            <a:prstGeom prst="rect">
              <a:avLst/>
            </a:prstGeom>
            <a:noFill/>
          </p:spPr>
          <p:txBody>
            <a:bodyPr wrap="square" rtlCol="0">
              <a:spAutoFit/>
            </a:bodyPr>
            <a:lstStyle/>
            <a:p>
              <a:r>
                <a:rPr lang="zh-CN" altLang="en-US" sz="2000" dirty="0">
                  <a:solidFill>
                    <a:schemeClr val="accent1"/>
                  </a:solidFill>
                  <a:latin typeface="微软雅黑" pitchFamily="34" charset="-122"/>
                  <a:ea typeface="微软雅黑" pitchFamily="34" charset="-122"/>
                </a:rPr>
                <a:t>位臵报告</a:t>
              </a:r>
            </a:p>
          </p:txBody>
        </p:sp>
        <p:sp>
          <p:nvSpPr>
            <p:cNvPr id="17" name="矩形 16">
              <a:extLst>
                <a:ext uri="{FF2B5EF4-FFF2-40B4-BE49-F238E27FC236}">
                  <a16:creationId xmlns:a16="http://schemas.microsoft.com/office/drawing/2014/main" id="{C54D302A-F06D-162C-82F9-6A54807ABF08}"/>
                </a:ext>
              </a:extLst>
            </p:cNvPr>
            <p:cNvSpPr/>
            <p:nvPr/>
          </p:nvSpPr>
          <p:spPr>
            <a:xfrm>
              <a:off x="5442219" y="877305"/>
              <a:ext cx="3047702" cy="1060162"/>
            </a:xfrm>
            <a:prstGeom prst="rect">
              <a:avLst/>
            </a:prstGeom>
          </p:spPr>
          <p:txBody>
            <a:bodyPr wrap="square">
              <a:spAutoFit/>
            </a:bodyPr>
            <a:lstStyle/>
            <a:p>
              <a:pPr>
                <a:lnSpc>
                  <a:spcPct val="150000"/>
                </a:lnSpc>
              </a:pPr>
              <a:r>
                <a:rPr lang="zh-CN" altLang="en-US" sz="1080" dirty="0">
                  <a:solidFill>
                    <a:schemeClr val="bg1"/>
                  </a:solidFill>
                  <a:latin typeface="微软雅黑" pitchFamily="34" charset="-122"/>
                  <a:ea typeface="微软雅黑" pitchFamily="34" charset="-122"/>
                </a:rPr>
                <a:t>      北斗全球位臵报告是用户将卫星无线电导航业务</a:t>
              </a:r>
              <a:r>
                <a:rPr lang="en-US" altLang="zh-CN" sz="1080" dirty="0">
                  <a:solidFill>
                    <a:schemeClr val="bg1"/>
                  </a:solidFill>
                  <a:latin typeface="微软雅黑" pitchFamily="34" charset="-122"/>
                  <a:ea typeface="微软雅黑" pitchFamily="34" charset="-122"/>
                </a:rPr>
                <a:t>(RNSS)</a:t>
              </a:r>
              <a:r>
                <a:rPr lang="zh-CN" altLang="en-US" sz="1080" dirty="0">
                  <a:solidFill>
                    <a:schemeClr val="bg1"/>
                  </a:solidFill>
                  <a:latin typeface="微软雅黑" pitchFamily="34" charset="-122"/>
                  <a:ea typeface="微软雅黑" pitchFamily="34" charset="-122"/>
                </a:rPr>
                <a:t>定位结果，通过北斗组网星座中全球连续覆盖的入站链路发送至地面控制中心，实现位臵报告功能。</a:t>
              </a:r>
            </a:p>
          </p:txBody>
        </p:sp>
      </p:grpSp>
      <p:grpSp>
        <p:nvGrpSpPr>
          <p:cNvPr id="18" name="组合 17">
            <a:extLst>
              <a:ext uri="{FF2B5EF4-FFF2-40B4-BE49-F238E27FC236}">
                <a16:creationId xmlns:a16="http://schemas.microsoft.com/office/drawing/2014/main" id="{8C91E33E-CC1F-C5BE-0074-AD69599585C4}"/>
              </a:ext>
            </a:extLst>
          </p:cNvPr>
          <p:cNvGrpSpPr/>
          <p:nvPr/>
        </p:nvGrpSpPr>
        <p:grpSpPr>
          <a:xfrm>
            <a:off x="7602725" y="3902106"/>
            <a:ext cx="3324764" cy="1674658"/>
            <a:chOff x="5442219" y="512108"/>
            <a:chExt cx="3047702" cy="1674658"/>
          </a:xfrm>
        </p:grpSpPr>
        <p:sp>
          <p:nvSpPr>
            <p:cNvPr id="19" name="TextBox 21">
              <a:extLst>
                <a:ext uri="{FF2B5EF4-FFF2-40B4-BE49-F238E27FC236}">
                  <a16:creationId xmlns:a16="http://schemas.microsoft.com/office/drawing/2014/main" id="{578B871C-27F2-5574-DB13-FDDCFFDC853C}"/>
                </a:ext>
              </a:extLst>
            </p:cNvPr>
            <p:cNvSpPr txBox="1"/>
            <p:nvPr/>
          </p:nvSpPr>
          <p:spPr>
            <a:xfrm>
              <a:off x="5493501" y="512108"/>
              <a:ext cx="2759946" cy="400110"/>
            </a:xfrm>
            <a:prstGeom prst="rect">
              <a:avLst/>
            </a:prstGeom>
            <a:noFill/>
          </p:spPr>
          <p:txBody>
            <a:bodyPr wrap="square" rtlCol="0">
              <a:spAutoFit/>
            </a:bodyPr>
            <a:lstStyle/>
            <a:p>
              <a:r>
                <a:rPr lang="zh-CN" altLang="en-US" sz="2000" dirty="0">
                  <a:solidFill>
                    <a:schemeClr val="accent1"/>
                  </a:solidFill>
                  <a:latin typeface="微软雅黑" pitchFamily="34" charset="-122"/>
                  <a:ea typeface="微软雅黑" pitchFamily="34" charset="-122"/>
                </a:rPr>
                <a:t>短报文通信</a:t>
              </a:r>
            </a:p>
          </p:txBody>
        </p:sp>
        <p:sp>
          <p:nvSpPr>
            <p:cNvPr id="20" name="矩形 19">
              <a:extLst>
                <a:ext uri="{FF2B5EF4-FFF2-40B4-BE49-F238E27FC236}">
                  <a16:creationId xmlns:a16="http://schemas.microsoft.com/office/drawing/2014/main" id="{24782116-19AC-E1B6-F720-1A143FA23EEA}"/>
                </a:ext>
              </a:extLst>
            </p:cNvPr>
            <p:cNvSpPr/>
            <p:nvPr/>
          </p:nvSpPr>
          <p:spPr>
            <a:xfrm>
              <a:off x="5442219" y="877305"/>
              <a:ext cx="3047702" cy="1309461"/>
            </a:xfrm>
            <a:prstGeom prst="rect">
              <a:avLst/>
            </a:prstGeom>
          </p:spPr>
          <p:txBody>
            <a:bodyPr wrap="square">
              <a:spAutoFit/>
            </a:bodyPr>
            <a:lstStyle/>
            <a:p>
              <a:pPr>
                <a:lnSpc>
                  <a:spcPct val="150000"/>
                </a:lnSpc>
              </a:pPr>
              <a:r>
                <a:rPr lang="zh-CN" altLang="en-US" sz="1080" dirty="0">
                  <a:solidFill>
                    <a:schemeClr val="bg1"/>
                  </a:solidFill>
                  <a:latin typeface="微软雅黑" pitchFamily="34" charset="-122"/>
                  <a:ea typeface="微软雅黑" pitchFamily="34" charset="-122"/>
                </a:rPr>
                <a:t>       北斗系统是全球首个在定位、授时之外集报文通信为一体的卫星导航系统，短报文通信是北斗系统的核心优势。它通过空间卫星将信号传输到接收机</a:t>
              </a:r>
              <a:r>
                <a:rPr lang="en-US" altLang="zh-CN" sz="1080" dirty="0">
                  <a:solidFill>
                    <a:schemeClr val="bg1"/>
                  </a:solidFill>
                  <a:latin typeface="微软雅黑" pitchFamily="34" charset="-122"/>
                  <a:ea typeface="微软雅黑" pitchFamily="34" charset="-122"/>
                </a:rPr>
                <a:t>(</a:t>
              </a:r>
              <a:r>
                <a:rPr lang="zh-CN" altLang="en-US" sz="1080" dirty="0">
                  <a:solidFill>
                    <a:schemeClr val="bg1"/>
                  </a:solidFill>
                  <a:latin typeface="微软雅黑" pitchFamily="34" charset="-122"/>
                  <a:ea typeface="微软雅黑" pitchFamily="34" charset="-122"/>
                </a:rPr>
                <a:t>如船舶接收机</a:t>
              </a:r>
              <a:r>
                <a:rPr lang="en-US" altLang="zh-CN" sz="1080" dirty="0">
                  <a:solidFill>
                    <a:schemeClr val="bg1"/>
                  </a:solidFill>
                  <a:latin typeface="微软雅黑" pitchFamily="34" charset="-122"/>
                  <a:ea typeface="微软雅黑" pitchFamily="34" charset="-122"/>
                </a:rPr>
                <a:t>)</a:t>
              </a:r>
              <a:r>
                <a:rPr lang="zh-CN" altLang="en-US" sz="1080" dirty="0">
                  <a:solidFill>
                    <a:schemeClr val="bg1"/>
                  </a:solidFill>
                  <a:latin typeface="微软雅黑" pitchFamily="34" charset="-122"/>
                  <a:ea typeface="微软雅黑" pitchFamily="34" charset="-122"/>
                </a:rPr>
                <a:t>上，既可以避免传输距离近的弊端，又可以提高通信质量。</a:t>
              </a:r>
            </a:p>
          </p:txBody>
        </p:sp>
      </p:grpSp>
      <p:grpSp>
        <p:nvGrpSpPr>
          <p:cNvPr id="21" name="组合 20">
            <a:extLst>
              <a:ext uri="{FF2B5EF4-FFF2-40B4-BE49-F238E27FC236}">
                <a16:creationId xmlns:a16="http://schemas.microsoft.com/office/drawing/2014/main" id="{1A7515D3-188E-D4BF-B48C-66B868CC7247}"/>
              </a:ext>
            </a:extLst>
          </p:cNvPr>
          <p:cNvGrpSpPr/>
          <p:nvPr/>
        </p:nvGrpSpPr>
        <p:grpSpPr>
          <a:xfrm>
            <a:off x="1108580" y="2308812"/>
            <a:ext cx="3236888" cy="1425359"/>
            <a:chOff x="5193365" y="512108"/>
            <a:chExt cx="3060082" cy="1425359"/>
          </a:xfrm>
        </p:grpSpPr>
        <p:sp>
          <p:nvSpPr>
            <p:cNvPr id="22" name="TextBox 21">
              <a:extLst>
                <a:ext uri="{FF2B5EF4-FFF2-40B4-BE49-F238E27FC236}">
                  <a16:creationId xmlns:a16="http://schemas.microsoft.com/office/drawing/2014/main" id="{7199BAE1-3239-E051-45FA-7B0E2D85CA5D}"/>
                </a:ext>
              </a:extLst>
            </p:cNvPr>
            <p:cNvSpPr txBox="1"/>
            <p:nvPr/>
          </p:nvSpPr>
          <p:spPr>
            <a:xfrm>
              <a:off x="5493501" y="512108"/>
              <a:ext cx="2759946" cy="400110"/>
            </a:xfrm>
            <a:prstGeom prst="rect">
              <a:avLst/>
            </a:prstGeom>
            <a:noFill/>
          </p:spPr>
          <p:txBody>
            <a:bodyPr wrap="square" rtlCol="0">
              <a:spAutoFit/>
            </a:bodyPr>
            <a:lstStyle/>
            <a:p>
              <a:pPr algn="r"/>
              <a:r>
                <a:rPr lang="zh-CN" altLang="en-US" sz="2000" dirty="0">
                  <a:solidFill>
                    <a:schemeClr val="accent1"/>
                  </a:solidFill>
                  <a:latin typeface="微软雅黑" pitchFamily="34" charset="-122"/>
                  <a:ea typeface="微软雅黑" pitchFamily="34" charset="-122"/>
                </a:rPr>
                <a:t>快速定位</a:t>
              </a:r>
            </a:p>
          </p:txBody>
        </p:sp>
        <p:sp>
          <p:nvSpPr>
            <p:cNvPr id="23" name="矩形 22">
              <a:extLst>
                <a:ext uri="{FF2B5EF4-FFF2-40B4-BE49-F238E27FC236}">
                  <a16:creationId xmlns:a16="http://schemas.microsoft.com/office/drawing/2014/main" id="{C59F299E-F590-8CF6-D80A-93D4B7A1D16F}"/>
                </a:ext>
              </a:extLst>
            </p:cNvPr>
            <p:cNvSpPr/>
            <p:nvPr/>
          </p:nvSpPr>
          <p:spPr>
            <a:xfrm>
              <a:off x="5193365" y="877305"/>
              <a:ext cx="3047702" cy="1060162"/>
            </a:xfrm>
            <a:prstGeom prst="rect">
              <a:avLst/>
            </a:prstGeom>
          </p:spPr>
          <p:txBody>
            <a:bodyPr wrap="square">
              <a:spAutoFit/>
            </a:bodyPr>
            <a:lstStyle/>
            <a:p>
              <a:pPr>
                <a:lnSpc>
                  <a:spcPct val="150000"/>
                </a:lnSpc>
              </a:pPr>
              <a:r>
                <a:rPr lang="zh-CN" altLang="en-US" sz="1080" dirty="0">
                  <a:solidFill>
                    <a:schemeClr val="bg1"/>
                  </a:solidFill>
                  <a:latin typeface="微软雅黑" pitchFamily="34" charset="-122"/>
                  <a:ea typeface="微软雅黑" pitchFamily="34" charset="-122"/>
                </a:rPr>
                <a:t>       北斗系统的性能达到国外同类系统水平，其中瞬态和快速定位指标居国际领先地位，可为服务区域内用户提供全天候、高精度、快速实时定位服务</a:t>
              </a:r>
            </a:p>
          </p:txBody>
        </p:sp>
      </p:grpSp>
      <p:grpSp>
        <p:nvGrpSpPr>
          <p:cNvPr id="24" name="组合 23">
            <a:extLst>
              <a:ext uri="{FF2B5EF4-FFF2-40B4-BE49-F238E27FC236}">
                <a16:creationId xmlns:a16="http://schemas.microsoft.com/office/drawing/2014/main" id="{CB4E4DA9-75CB-59B3-CF1B-E2B284C0B619}"/>
              </a:ext>
            </a:extLst>
          </p:cNvPr>
          <p:cNvGrpSpPr/>
          <p:nvPr/>
        </p:nvGrpSpPr>
        <p:grpSpPr>
          <a:xfrm>
            <a:off x="1054599" y="3902106"/>
            <a:ext cx="3236888" cy="1425359"/>
            <a:chOff x="5245451" y="512108"/>
            <a:chExt cx="3047702" cy="1425359"/>
          </a:xfrm>
        </p:grpSpPr>
        <p:sp>
          <p:nvSpPr>
            <p:cNvPr id="25" name="TextBox 21">
              <a:extLst>
                <a:ext uri="{FF2B5EF4-FFF2-40B4-BE49-F238E27FC236}">
                  <a16:creationId xmlns:a16="http://schemas.microsoft.com/office/drawing/2014/main" id="{FCE56A5F-D66D-45BE-38DF-E8E57B4F2CC3}"/>
                </a:ext>
              </a:extLst>
            </p:cNvPr>
            <p:cNvSpPr txBox="1"/>
            <p:nvPr/>
          </p:nvSpPr>
          <p:spPr>
            <a:xfrm>
              <a:off x="5493501" y="512108"/>
              <a:ext cx="2759946" cy="400110"/>
            </a:xfrm>
            <a:prstGeom prst="rect">
              <a:avLst/>
            </a:prstGeom>
            <a:noFill/>
          </p:spPr>
          <p:txBody>
            <a:bodyPr wrap="square" rtlCol="0">
              <a:spAutoFit/>
            </a:bodyPr>
            <a:lstStyle/>
            <a:p>
              <a:pPr algn="r"/>
              <a:r>
                <a:rPr lang="zh-CN" altLang="en-US" sz="2000" dirty="0">
                  <a:solidFill>
                    <a:schemeClr val="accent1"/>
                  </a:solidFill>
                  <a:latin typeface="微软雅黑" pitchFamily="34" charset="-122"/>
                  <a:ea typeface="微软雅黑" pitchFamily="34" charset="-122"/>
                </a:rPr>
                <a:t>实时导航</a:t>
              </a:r>
            </a:p>
          </p:txBody>
        </p:sp>
        <p:sp>
          <p:nvSpPr>
            <p:cNvPr id="26" name="矩形 25">
              <a:extLst>
                <a:ext uri="{FF2B5EF4-FFF2-40B4-BE49-F238E27FC236}">
                  <a16:creationId xmlns:a16="http://schemas.microsoft.com/office/drawing/2014/main" id="{CF313451-0FC1-7782-E8A4-20C9C6217115}"/>
                </a:ext>
              </a:extLst>
            </p:cNvPr>
            <p:cNvSpPr/>
            <p:nvPr/>
          </p:nvSpPr>
          <p:spPr>
            <a:xfrm>
              <a:off x="5245451" y="877305"/>
              <a:ext cx="3047702" cy="1060162"/>
            </a:xfrm>
            <a:prstGeom prst="rect">
              <a:avLst/>
            </a:prstGeom>
          </p:spPr>
          <p:txBody>
            <a:bodyPr wrap="square">
              <a:spAutoFit/>
            </a:bodyPr>
            <a:lstStyle/>
            <a:p>
              <a:pPr>
                <a:lnSpc>
                  <a:spcPct val="150000"/>
                </a:lnSpc>
              </a:pPr>
              <a:r>
                <a:rPr lang="zh-CN" altLang="en-US" sz="1080" dirty="0">
                  <a:solidFill>
                    <a:schemeClr val="bg1"/>
                  </a:solidFill>
                  <a:latin typeface="微软雅黑" pitchFamily="34" charset="-122"/>
                  <a:ea typeface="微软雅黑" pitchFamily="34" charset="-122"/>
                </a:rPr>
                <a:t>       结合交通、测绘、地震、气象、国土等行业监测站网资源，提供实时米级、分米级、厘米级等增强定位精度服务，生成高精度的实时轨道、钟差、电离层等产品信息，以满足实时用户应用；</a:t>
              </a:r>
            </a:p>
          </p:txBody>
        </p:sp>
      </p:grpSp>
      <p:pic>
        <p:nvPicPr>
          <p:cNvPr id="27" name="图片 26">
            <a:extLst>
              <a:ext uri="{FF2B5EF4-FFF2-40B4-BE49-F238E27FC236}">
                <a16:creationId xmlns:a16="http://schemas.microsoft.com/office/drawing/2014/main" id="{02B871CD-B455-62CB-9DA9-6BDC3F2EE0ED}"/>
              </a:ext>
            </a:extLst>
          </p:cNvPr>
          <p:cNvPicPr>
            <a:picLocks noChangeAspect="1"/>
          </p:cNvPicPr>
          <p:nvPr/>
        </p:nvPicPr>
        <p:blipFill rotWithShape="1">
          <a:blip r:embed="rId3">
            <a:extLst>
              <a:ext uri="{28A0092B-C50C-407E-A947-70E740481C1C}">
                <a14:useLocalDpi xmlns:a14="http://schemas.microsoft.com/office/drawing/2010/main" val="0"/>
              </a:ext>
            </a:extLst>
          </a:blip>
          <a:srcRect l="4753" t="21844" r="4800" b="23048"/>
          <a:stretch/>
        </p:blipFill>
        <p:spPr>
          <a:xfrm>
            <a:off x="10218624" y="6233099"/>
            <a:ext cx="1956287" cy="624901"/>
          </a:xfrm>
          <a:prstGeom prst="rect">
            <a:avLst/>
          </a:prstGeom>
        </p:spPr>
      </p:pic>
    </p:spTree>
    <p:extLst>
      <p:ext uri="{BB962C8B-B14F-4D97-AF65-F5344CB8AC3E}">
        <p14:creationId xmlns:p14="http://schemas.microsoft.com/office/powerpoint/2010/main" val="330253027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50" fill="hold"/>
                                        <p:tgtEl>
                                          <p:spTgt spid="4"/>
                                        </p:tgtEl>
                                        <p:attrNameLst>
                                          <p:attrName>ppt_w</p:attrName>
                                        </p:attrNameLst>
                                      </p:cBhvr>
                                      <p:tavLst>
                                        <p:tav tm="0">
                                          <p:val>
                                            <p:fltVal val="0"/>
                                          </p:val>
                                        </p:tav>
                                        <p:tav tm="100000">
                                          <p:val>
                                            <p:strVal val="#ppt_w"/>
                                          </p:val>
                                        </p:tav>
                                      </p:tavLst>
                                    </p:anim>
                                    <p:anim calcmode="lin" valueType="num">
                                      <p:cBhvr>
                                        <p:cTn id="8" dur="150" fill="hold"/>
                                        <p:tgtEl>
                                          <p:spTgt spid="4"/>
                                        </p:tgtEl>
                                        <p:attrNameLst>
                                          <p:attrName>ppt_h</p:attrName>
                                        </p:attrNameLst>
                                      </p:cBhvr>
                                      <p:tavLst>
                                        <p:tav tm="0">
                                          <p:val>
                                            <p:fltVal val="0"/>
                                          </p:val>
                                        </p:tav>
                                        <p:tav tm="100000">
                                          <p:val>
                                            <p:strVal val="#ppt_h"/>
                                          </p:val>
                                        </p:tav>
                                      </p:tavLst>
                                    </p:anim>
                                    <p:animEffect transition="in" filter="fade">
                                      <p:cBhvr>
                                        <p:cTn id="9" dur="150"/>
                                        <p:tgtEl>
                                          <p:spTgt spid="4"/>
                                        </p:tgtEl>
                                      </p:cBhvr>
                                    </p:animEffect>
                                  </p:childTnLst>
                                </p:cTn>
                              </p:par>
                            </p:childTnLst>
                          </p:cTn>
                        </p:par>
                        <p:par>
                          <p:cTn id="10" fill="hold">
                            <p:stCondLst>
                              <p:cond delay="15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15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250" fill="hold"/>
                                        <p:tgtEl>
                                          <p:spTgt spid="5"/>
                                        </p:tgtEl>
                                        <p:attrNameLst>
                                          <p:attrName>ppt_w</p:attrName>
                                        </p:attrNameLst>
                                      </p:cBhvr>
                                      <p:tavLst>
                                        <p:tav tm="0">
                                          <p:val>
                                            <p:fltVal val="0"/>
                                          </p:val>
                                        </p:tav>
                                        <p:tav tm="100000">
                                          <p:val>
                                            <p:strVal val="#ppt_w"/>
                                          </p:val>
                                        </p:tav>
                                      </p:tavLst>
                                    </p:anim>
                                    <p:anim calcmode="lin" valueType="num">
                                      <p:cBhvr>
                                        <p:cTn id="17" dur="250" fill="hold"/>
                                        <p:tgtEl>
                                          <p:spTgt spid="5"/>
                                        </p:tgtEl>
                                        <p:attrNameLst>
                                          <p:attrName>ppt_h</p:attrName>
                                        </p:attrNameLst>
                                      </p:cBhvr>
                                      <p:tavLst>
                                        <p:tav tm="0">
                                          <p:val>
                                            <p:fltVal val="0"/>
                                          </p:val>
                                        </p:tav>
                                        <p:tav tm="100000">
                                          <p:val>
                                            <p:strVal val="#ppt_h"/>
                                          </p:val>
                                        </p:tav>
                                      </p:tavLst>
                                    </p:anim>
                                    <p:animEffect transition="in" filter="fade">
                                      <p:cBhvr>
                                        <p:cTn id="18" dur="250"/>
                                        <p:tgtEl>
                                          <p:spTgt spid="5"/>
                                        </p:tgtEl>
                                      </p:cBhvr>
                                    </p:animEffect>
                                  </p:childTnLst>
                                </p:cTn>
                              </p:par>
                              <p:par>
                                <p:cTn id="19" presetID="2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childTnLst>
                          </p:cTn>
                        </p:par>
                        <p:par>
                          <p:cTn id="22" fill="hold">
                            <p:stCondLst>
                              <p:cond delay="650"/>
                            </p:stCondLst>
                            <p:childTnLst>
                              <p:par>
                                <p:cTn id="23" presetID="22" presetClass="entr" presetSubtype="4"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2"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right)">
                                      <p:cBhvr>
                                        <p:cTn id="28" dur="500"/>
                                        <p:tgtEl>
                                          <p:spTgt spid="21"/>
                                        </p:tgtEl>
                                      </p:cBhvr>
                                    </p:animEffect>
                                  </p:childTnLst>
                                </p:cTn>
                              </p:par>
                              <p:par>
                                <p:cTn id="29" presetID="22" presetClass="entr" presetSubtype="2"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right)">
                                      <p:cBhvr>
                                        <p:cTn id="31" dur="500"/>
                                        <p:tgtEl>
                                          <p:spTgt spid="24"/>
                                        </p:tgtEl>
                                      </p:cBhvr>
                                    </p:animEffect>
                                  </p:childTnLst>
                                </p:cTn>
                              </p:par>
                              <p:par>
                                <p:cTn id="32" presetID="22" presetClass="entr" presetSubtype="8"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par>
                                <p:cTn id="35" presetID="22" presetClass="entr" presetSubtype="8"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4">
            <a:extLst>
              <a:ext uri="{FF2B5EF4-FFF2-40B4-BE49-F238E27FC236}">
                <a16:creationId xmlns:a16="http://schemas.microsoft.com/office/drawing/2014/main" id="{70E9214C-FC7C-6293-35D7-89E7945970EB}"/>
              </a:ext>
            </a:extLst>
          </p:cNvPr>
          <p:cNvSpPr/>
          <p:nvPr/>
        </p:nvSpPr>
        <p:spPr>
          <a:xfrm>
            <a:off x="5219071" y="147333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solidFill>
                <a:schemeClr val="bg1">
                  <a:lumMod val="95000"/>
                </a:schemeClr>
              </a:solidFill>
            </a:endParaRPr>
          </a:p>
        </p:txBody>
      </p:sp>
      <p:sp>
        <p:nvSpPr>
          <p:cNvPr id="3" name="矩形 2">
            <a:extLst>
              <a:ext uri="{FF2B5EF4-FFF2-40B4-BE49-F238E27FC236}">
                <a16:creationId xmlns:a16="http://schemas.microsoft.com/office/drawing/2014/main" id="{C0653B36-0A14-E55F-E7B3-19C6DD89DBF7}"/>
              </a:ext>
            </a:extLst>
          </p:cNvPr>
          <p:cNvSpPr/>
          <p:nvPr/>
        </p:nvSpPr>
        <p:spPr>
          <a:xfrm>
            <a:off x="5121880" y="3569404"/>
            <a:ext cx="1826060" cy="584733"/>
          </a:xfrm>
          <a:prstGeom prst="rect">
            <a:avLst/>
          </a:prstGeom>
        </p:spPr>
        <p:txBody>
          <a:bodyPr wrap="none" lIns="91400" tIns="45699" rIns="91400" bIns="45699">
            <a:spAutoFit/>
          </a:bodyPr>
          <a:lstStyle/>
          <a:p>
            <a:pPr lvl="0" defTabSz="914492">
              <a:defRPr/>
            </a:pPr>
            <a:r>
              <a:rPr lang="zh-CN" altLang="en-US" sz="3200" b="1" dirty="0">
                <a:solidFill>
                  <a:schemeClr val="accent1"/>
                </a:solidFill>
                <a:latin typeface="微软雅黑" pitchFamily="34" charset="-122"/>
                <a:ea typeface="微软雅黑" pitchFamily="34" charset="-122"/>
              </a:rPr>
              <a:t>核心技术</a:t>
            </a:r>
            <a:endParaRPr lang="zh-CN" altLang="en-US" sz="3200" kern="0" dirty="0">
              <a:solidFill>
                <a:schemeClr val="accent1"/>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9372C281-3359-DAEA-171B-FF68F505B478}"/>
              </a:ext>
            </a:extLst>
          </p:cNvPr>
          <p:cNvSpPr/>
          <p:nvPr/>
        </p:nvSpPr>
        <p:spPr>
          <a:xfrm>
            <a:off x="5393473" y="2054316"/>
            <a:ext cx="1384594" cy="525486"/>
          </a:xfrm>
          <a:prstGeom prst="rect">
            <a:avLst/>
          </a:prstGeom>
        </p:spPr>
        <p:txBody>
          <a:bodyPr wrap="none" lIns="91400" tIns="45699" rIns="91400" bIns="45699">
            <a:spAutoFit/>
          </a:bodyPr>
          <a:lstStyle/>
          <a:p>
            <a:pPr algn="ctr">
              <a:lnSpc>
                <a:spcPct val="130000"/>
              </a:lnSpc>
              <a:defRPr/>
            </a:pPr>
            <a:r>
              <a:rPr lang="en-US" altLang="zh-CN" sz="23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05</a:t>
            </a:r>
          </a:p>
        </p:txBody>
      </p:sp>
      <p:sp>
        <p:nvSpPr>
          <p:cNvPr id="5" name="矩形 4">
            <a:extLst>
              <a:ext uri="{FF2B5EF4-FFF2-40B4-BE49-F238E27FC236}">
                <a16:creationId xmlns:a16="http://schemas.microsoft.com/office/drawing/2014/main" id="{C79EA576-F958-F928-B6CB-BC99B9D008E1}"/>
              </a:ext>
            </a:extLst>
          </p:cNvPr>
          <p:cNvSpPr/>
          <p:nvPr/>
        </p:nvSpPr>
        <p:spPr>
          <a:xfrm>
            <a:off x="1796005" y="4324357"/>
            <a:ext cx="8599990" cy="418191"/>
          </a:xfrm>
          <a:prstGeom prst="rect">
            <a:avLst/>
          </a:prstGeom>
        </p:spPr>
        <p:txBody>
          <a:bodyPr wrap="square">
            <a:spAutoFit/>
          </a:bodyPr>
          <a:lstStyle/>
          <a:p>
            <a:pPr algn="ctr">
              <a:lnSpc>
                <a:spcPct val="150000"/>
              </a:lnSpc>
            </a:pPr>
            <a:r>
              <a:rPr lang="zh-CN" altLang="en-US" sz="15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北斗卫星导航系统具有精准时频、星间链路、导航卫星平台、新型信号体制等多项核心技术</a:t>
            </a:r>
            <a:endParaRPr lang="en-US" altLang="zh-CN" sz="15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 name="直接连接符 5">
            <a:extLst>
              <a:ext uri="{FF2B5EF4-FFF2-40B4-BE49-F238E27FC236}">
                <a16:creationId xmlns:a16="http://schemas.microsoft.com/office/drawing/2014/main" id="{E1486246-A2F6-928C-041F-7E169F477D8A}"/>
              </a:ext>
            </a:extLst>
          </p:cNvPr>
          <p:cNvCxnSpPr>
            <a:cxnSpLocks/>
          </p:cNvCxnSpPr>
          <p:nvPr/>
        </p:nvCxnSpPr>
        <p:spPr>
          <a:xfrm>
            <a:off x="1909823" y="4359082"/>
            <a:ext cx="83684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0CE77801-DE03-CF9F-AF0D-941FDC8469B8}"/>
              </a:ext>
            </a:extLst>
          </p:cNvPr>
          <p:cNvCxnSpPr>
            <a:cxnSpLocks/>
          </p:cNvCxnSpPr>
          <p:nvPr/>
        </p:nvCxnSpPr>
        <p:spPr>
          <a:xfrm>
            <a:off x="1909823" y="4757390"/>
            <a:ext cx="83684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ED88D87D-90B5-7069-3F13-D6E1CBA5BBCD}"/>
              </a:ext>
            </a:extLst>
          </p:cNvPr>
          <p:cNvPicPr>
            <a:picLocks noChangeAspect="1"/>
          </p:cNvPicPr>
          <p:nvPr/>
        </p:nvPicPr>
        <p:blipFill rotWithShape="1">
          <a:blip r:embed="rId3">
            <a:extLst>
              <a:ext uri="{28A0092B-C50C-407E-A947-70E740481C1C}">
                <a14:useLocalDpi xmlns:a14="http://schemas.microsoft.com/office/drawing/2010/main" val="0"/>
              </a:ext>
            </a:extLst>
          </a:blip>
          <a:srcRect l="4753" t="21844" r="4800" b="23048"/>
          <a:stretch/>
        </p:blipFill>
        <p:spPr>
          <a:xfrm>
            <a:off x="10218624" y="6233099"/>
            <a:ext cx="1956287" cy="624901"/>
          </a:xfrm>
          <a:prstGeom prst="rect">
            <a:avLst/>
          </a:prstGeom>
        </p:spPr>
      </p:pic>
    </p:spTree>
    <p:extLst>
      <p:ext uri="{BB962C8B-B14F-4D97-AF65-F5344CB8AC3E}">
        <p14:creationId xmlns:p14="http://schemas.microsoft.com/office/powerpoint/2010/main" val="49354735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par>
                          <p:cTn id="18" fill="hold">
                            <p:stCondLst>
                              <p:cond delay="2000"/>
                            </p:stCondLst>
                            <p:childTnLst>
                              <p:par>
                                <p:cTn id="19" presetID="39" presetClass="entr" presetSubtype="0" accel="10000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5"/>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5"/>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50"/>
                                        <p:tgtEl>
                                          <p:spTgt spid="6"/>
                                        </p:tgtEl>
                                      </p:cBhvr>
                                    </p:animEffect>
                                  </p:childTnLst>
                                </p:cTn>
                              </p:par>
                            </p:childTnLst>
                          </p:cTn>
                        </p:par>
                        <p:par>
                          <p:cTn id="29" fill="hold">
                            <p:stCondLst>
                              <p:cond delay="265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8B21860-5BBD-D5E0-264C-EDB89D2E576E}"/>
              </a:ext>
            </a:extLst>
          </p:cNvPr>
          <p:cNvCxnSpPr/>
          <p:nvPr/>
        </p:nvCxnSpPr>
        <p:spPr>
          <a:xfrm flipV="1">
            <a:off x="1003934" y="690704"/>
            <a:ext cx="10184130" cy="25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645E3F42-5292-7163-E019-6D146174C887}"/>
              </a:ext>
            </a:extLst>
          </p:cNvPr>
          <p:cNvSpPr txBox="1"/>
          <p:nvPr/>
        </p:nvSpPr>
        <p:spPr>
          <a:xfrm>
            <a:off x="3576320" y="159844"/>
            <a:ext cx="4836160"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Part05   </a:t>
            </a:r>
            <a:r>
              <a:rPr lang="zh-CN" altLang="en-US" sz="2000" b="1" dirty="0">
                <a:solidFill>
                  <a:schemeClr val="bg1"/>
                </a:solidFill>
                <a:latin typeface="微软雅黑" panose="020B0503020204020204" pitchFamily="34" charset="-122"/>
                <a:ea typeface="微软雅黑" panose="020B0503020204020204" pitchFamily="34" charset="-122"/>
              </a:rPr>
              <a:t>核心技术</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精准时频技术</a:t>
            </a:r>
          </a:p>
        </p:txBody>
      </p:sp>
      <p:grpSp>
        <p:nvGrpSpPr>
          <p:cNvPr id="6" name="组合 5">
            <a:extLst>
              <a:ext uri="{FF2B5EF4-FFF2-40B4-BE49-F238E27FC236}">
                <a16:creationId xmlns:a16="http://schemas.microsoft.com/office/drawing/2014/main" id="{29DCD761-C16F-6C7A-DF0C-4A8C136972F6}"/>
              </a:ext>
            </a:extLst>
          </p:cNvPr>
          <p:cNvGrpSpPr/>
          <p:nvPr/>
        </p:nvGrpSpPr>
        <p:grpSpPr>
          <a:xfrm>
            <a:off x="849292" y="1540082"/>
            <a:ext cx="5246708" cy="4097775"/>
            <a:chOff x="6323914" y="4446398"/>
            <a:chExt cx="5246708" cy="4097775"/>
          </a:xfrm>
        </p:grpSpPr>
        <p:sp>
          <p:nvSpPr>
            <p:cNvPr id="7" name="椭圆 6">
              <a:extLst>
                <a:ext uri="{FF2B5EF4-FFF2-40B4-BE49-F238E27FC236}">
                  <a16:creationId xmlns:a16="http://schemas.microsoft.com/office/drawing/2014/main" id="{80D7D68D-4B89-9798-4649-23C99C5E042A}"/>
                </a:ext>
              </a:extLst>
            </p:cNvPr>
            <p:cNvSpPr/>
            <p:nvPr/>
          </p:nvSpPr>
          <p:spPr>
            <a:xfrm>
              <a:off x="6323914" y="4446398"/>
              <a:ext cx="664564" cy="664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charset="-122"/>
                  <a:ea typeface="微软雅黑" panose="020B0503020204020204" charset="-122"/>
                </a:rPr>
                <a:t>01</a:t>
              </a:r>
            </a:p>
          </p:txBody>
        </p:sp>
        <p:grpSp>
          <p:nvGrpSpPr>
            <p:cNvPr id="9" name="组合 8">
              <a:extLst>
                <a:ext uri="{FF2B5EF4-FFF2-40B4-BE49-F238E27FC236}">
                  <a16:creationId xmlns:a16="http://schemas.microsoft.com/office/drawing/2014/main" id="{9C4BF981-7FAA-871E-2393-79F5EB496EAC}"/>
                </a:ext>
              </a:extLst>
            </p:cNvPr>
            <p:cNvGrpSpPr/>
            <p:nvPr/>
          </p:nvGrpSpPr>
          <p:grpSpPr>
            <a:xfrm>
              <a:off x="7067740" y="4594014"/>
              <a:ext cx="4502882" cy="3950159"/>
              <a:chOff x="874713" y="3320208"/>
              <a:chExt cx="4502882" cy="3950159"/>
            </a:xfrm>
          </p:grpSpPr>
          <p:sp>
            <p:nvSpPr>
              <p:cNvPr id="11" name="矩形 10">
                <a:extLst>
                  <a:ext uri="{FF2B5EF4-FFF2-40B4-BE49-F238E27FC236}">
                    <a16:creationId xmlns:a16="http://schemas.microsoft.com/office/drawing/2014/main" id="{E2F7647D-DAF8-4ABF-3138-D98F84C37445}"/>
                  </a:ext>
                </a:extLst>
              </p:cNvPr>
              <p:cNvSpPr/>
              <p:nvPr/>
            </p:nvSpPr>
            <p:spPr>
              <a:xfrm>
                <a:off x="874713" y="3661302"/>
                <a:ext cx="4502882" cy="3609065"/>
              </a:xfrm>
              <a:prstGeom prst="rect">
                <a:avLst/>
              </a:prstGeom>
            </p:spPr>
            <p:txBody>
              <a:bodyPr wrap="square">
                <a:spAutoFit/>
                <a:scene3d>
                  <a:camera prst="orthographicFront"/>
                  <a:lightRig rig="threePt" dir="t"/>
                </a:scene3d>
                <a:sp3d contourW="12700"/>
              </a:bodyPr>
              <a:lstStyle/>
              <a:p>
                <a:pPr algn="l" defTabSz="685800" fontAlgn="base">
                  <a:lnSpc>
                    <a:spcPct val="150000"/>
                  </a:lnSpc>
                  <a:spcBef>
                    <a:spcPts val="0"/>
                  </a:spcBef>
                  <a:spcAft>
                    <a:spcPts val="0"/>
                  </a:spcAft>
                  <a:buClrTx/>
                  <a:buSzTx/>
                  <a:buFontTx/>
                  <a:defRPr/>
                </a:pPr>
                <a:r>
                  <a:rPr lang="en-US" altLang="zh-CN" sz="1200" dirty="0">
                    <a:solidFill>
                      <a:schemeClr val="bg1"/>
                    </a:solidFill>
                    <a:latin typeface="微软雅黑" panose="020B0503020204020204" charset="-122"/>
                    <a:ea typeface="微软雅黑" panose="020B0503020204020204" charset="-122"/>
                  </a:rPr>
                  <a:t>       </a:t>
                </a:r>
                <a:r>
                  <a:rPr lang="zh-CN" altLang="en-US" sz="1400" dirty="0">
                    <a:solidFill>
                      <a:schemeClr val="bg1"/>
                    </a:solidFill>
                    <a:latin typeface="微软雅黑" panose="020B0503020204020204" charset="-122"/>
                    <a:ea typeface="微软雅黑" panose="020B0503020204020204" charset="-122"/>
                  </a:rPr>
                  <a:t>北斗三号的时频是一个制高点技术。卫星导航之所以成立，是因为可以把时间测准。</a:t>
                </a:r>
              </a:p>
              <a:p>
                <a:pPr algn="l" defTabSz="685800" fontAlgn="base">
                  <a:lnSpc>
                    <a:spcPct val="150000"/>
                  </a:lnSpc>
                  <a:spcBef>
                    <a:spcPts val="0"/>
                  </a:spcBef>
                  <a:spcAft>
                    <a:spcPts val="0"/>
                  </a:spcAft>
                  <a:buClrTx/>
                  <a:buSzTx/>
                  <a:buFontTx/>
                  <a:defRPr/>
                </a:pPr>
                <a:r>
                  <a:rPr lang="zh-CN" altLang="en-US" sz="1400" dirty="0">
                    <a:solidFill>
                      <a:schemeClr val="bg1"/>
                    </a:solidFill>
                    <a:latin typeface="微软雅黑" panose="020B0503020204020204" charset="-122"/>
                    <a:ea typeface="微软雅黑" panose="020B0503020204020204" charset="-122"/>
                  </a:rPr>
                  <a:t>      起初，北斗研制方采用的是中国国外进口的铷钟，但铷钟并不是最好的，氢钟比铷钟更好。通过努力，上海天文台的林传富等科学家制造成功了世界上第一台双频氢原子钟。中国又自主研发了无缝切换技术</a:t>
                </a:r>
                <a:r>
                  <a:rPr lang="en-US" altLang="zh-CN" sz="1400" dirty="0">
                    <a:solidFill>
                      <a:schemeClr val="bg1"/>
                    </a:solidFill>
                    <a:latin typeface="微软雅黑" panose="020B0503020204020204" charset="-122"/>
                    <a:ea typeface="微软雅黑" panose="020B0503020204020204" charset="-122"/>
                  </a:rPr>
                  <a:t>——</a:t>
                </a:r>
                <a:r>
                  <a:rPr lang="zh-CN" altLang="en-US" sz="1400" dirty="0">
                    <a:solidFill>
                      <a:schemeClr val="bg1"/>
                    </a:solidFill>
                    <a:latin typeface="微软雅黑" panose="020B0503020204020204" charset="-122"/>
                    <a:ea typeface="微软雅黑" panose="020B0503020204020204" charset="-122"/>
                  </a:rPr>
                  <a:t>让氢钟和铷钟同时工作，如果氢钟坏了，可以无缝切换到铷钟。这个切换速度可以达到</a:t>
                </a:r>
                <a:r>
                  <a:rPr lang="en-US" altLang="zh-CN" sz="1400" dirty="0">
                    <a:solidFill>
                      <a:schemeClr val="bg1"/>
                    </a:solidFill>
                    <a:latin typeface="微软雅黑" panose="020B0503020204020204" charset="-122"/>
                    <a:ea typeface="微软雅黑" panose="020B0503020204020204" charset="-122"/>
                  </a:rPr>
                  <a:t>20×20</a:t>
                </a:r>
                <a:r>
                  <a:rPr lang="zh-CN" altLang="en-US" sz="1400" dirty="0">
                    <a:solidFill>
                      <a:schemeClr val="bg1"/>
                    </a:solidFill>
                    <a:latin typeface="微软雅黑" panose="020B0503020204020204" charset="-122"/>
                    <a:ea typeface="微软雅黑" panose="020B0503020204020204" charset="-122"/>
                  </a:rPr>
                  <a:t>的负</a:t>
                </a:r>
                <a:r>
                  <a:rPr lang="en-US" altLang="zh-CN" sz="1400" dirty="0">
                    <a:solidFill>
                      <a:schemeClr val="bg1"/>
                    </a:solidFill>
                    <a:latin typeface="微软雅黑" panose="020B0503020204020204" charset="-122"/>
                    <a:ea typeface="微软雅黑" panose="020B0503020204020204" charset="-122"/>
                  </a:rPr>
                  <a:t>12</a:t>
                </a:r>
                <a:r>
                  <a:rPr lang="zh-CN" altLang="en-US" sz="1400" dirty="0">
                    <a:solidFill>
                      <a:schemeClr val="bg1"/>
                    </a:solidFill>
                    <a:latin typeface="微软雅黑" panose="020B0503020204020204" charset="-122"/>
                    <a:ea typeface="微软雅黑" panose="020B0503020204020204" charset="-122"/>
                  </a:rPr>
                  <a:t>次方秒，用户连感觉都没有。</a:t>
                </a:r>
                <a:endParaRPr lang="en-US" altLang="zh-CN" sz="1400" dirty="0">
                  <a:solidFill>
                    <a:schemeClr val="bg1"/>
                  </a:solidFill>
                  <a:latin typeface="微软雅黑" panose="020B0503020204020204" charset="-122"/>
                  <a:ea typeface="微软雅黑" panose="020B0503020204020204" charset="-122"/>
                </a:endParaRPr>
              </a:p>
              <a:p>
                <a:pPr algn="l" defTabSz="685800" fontAlgn="base">
                  <a:lnSpc>
                    <a:spcPct val="150000"/>
                  </a:lnSpc>
                  <a:spcBef>
                    <a:spcPts val="0"/>
                  </a:spcBef>
                  <a:spcAft>
                    <a:spcPts val="0"/>
                  </a:spcAft>
                  <a:buClrTx/>
                  <a:buSzTx/>
                  <a:buFontTx/>
                  <a:defRPr/>
                </a:pPr>
                <a:r>
                  <a:rPr lang="en-US" altLang="zh-CN" sz="1400" dirty="0">
                    <a:solidFill>
                      <a:schemeClr val="bg1"/>
                    </a:solidFill>
                    <a:latin typeface="微软雅黑" panose="020B0503020204020204" charset="-122"/>
                    <a:ea typeface="微软雅黑" panose="020B0503020204020204" charset="-122"/>
                  </a:rPr>
                  <a:t>       </a:t>
                </a:r>
                <a:r>
                  <a:rPr lang="zh-CN" altLang="en-US" sz="1400" dirty="0">
                    <a:solidFill>
                      <a:schemeClr val="bg1"/>
                    </a:solidFill>
                    <a:latin typeface="微软雅黑" panose="020B0503020204020204" charset="-122"/>
                    <a:ea typeface="微软雅黑" panose="020B0503020204020204" charset="-122"/>
                  </a:rPr>
                  <a:t>由此，北斗研制单位独立掌握了卫星导航系统的时频技术，北斗卫星的精度比美国高了近一个量级</a:t>
                </a:r>
              </a:p>
            </p:txBody>
          </p:sp>
          <p:sp>
            <p:nvSpPr>
              <p:cNvPr id="12" name="矩形 11">
                <a:extLst>
                  <a:ext uri="{FF2B5EF4-FFF2-40B4-BE49-F238E27FC236}">
                    <a16:creationId xmlns:a16="http://schemas.microsoft.com/office/drawing/2014/main" id="{EEE3694C-ED30-BFB4-4062-AF47F448E77C}"/>
                  </a:ext>
                </a:extLst>
              </p:cNvPr>
              <p:cNvSpPr/>
              <p:nvPr/>
            </p:nvSpPr>
            <p:spPr>
              <a:xfrm>
                <a:off x="874713" y="3320208"/>
                <a:ext cx="3504695" cy="369332"/>
              </a:xfrm>
              <a:prstGeom prst="rect">
                <a:avLst/>
              </a:prstGeom>
              <a:ln>
                <a:noFill/>
              </a:ln>
            </p:spPr>
            <p:txBody>
              <a:bodyPr wrap="square">
                <a:spAutoFit/>
                <a:scene3d>
                  <a:camera prst="orthographicFront"/>
                  <a:lightRig rig="threePt" dir="t"/>
                </a:scene3d>
                <a:sp3d contourW="12700"/>
              </a:bodyPr>
              <a:lstStyle/>
              <a:p>
                <a:pPr algn="l" fontAlgn="base">
                  <a:lnSpc>
                    <a:spcPct val="100000"/>
                  </a:lnSpc>
                  <a:spcBef>
                    <a:spcPts val="1000"/>
                  </a:spcBef>
                  <a:buFont typeface="Arial" panose="020B0604020202020204" pitchFamily="34" charset="0"/>
                </a:pPr>
                <a:r>
                  <a:rPr lang="zh-CN" altLang="en-US" b="1" dirty="0">
                    <a:solidFill>
                      <a:schemeClr val="bg1"/>
                    </a:solidFill>
                    <a:latin typeface="微软雅黑" panose="020B0503020204020204" charset="-122"/>
                    <a:ea typeface="微软雅黑" panose="020B0503020204020204" charset="-122"/>
                  </a:rPr>
                  <a:t>精准时频技术</a:t>
                </a:r>
              </a:p>
            </p:txBody>
          </p:sp>
        </p:grpSp>
      </p:grpSp>
      <p:pic>
        <p:nvPicPr>
          <p:cNvPr id="14" name="图片 13">
            <a:extLst>
              <a:ext uri="{FF2B5EF4-FFF2-40B4-BE49-F238E27FC236}">
                <a16:creationId xmlns:a16="http://schemas.microsoft.com/office/drawing/2014/main" id="{C651BD17-27EB-2D6B-AD8B-D23AE20E0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9088" y="1687698"/>
            <a:ext cx="4002462" cy="4106526"/>
          </a:xfrm>
          <a:prstGeom prst="rect">
            <a:avLst/>
          </a:prstGeom>
        </p:spPr>
      </p:pic>
      <p:pic>
        <p:nvPicPr>
          <p:cNvPr id="2" name="图片 1">
            <a:extLst>
              <a:ext uri="{FF2B5EF4-FFF2-40B4-BE49-F238E27FC236}">
                <a16:creationId xmlns:a16="http://schemas.microsoft.com/office/drawing/2014/main" id="{A45C7697-387F-418D-70D4-163C03E0C93A}"/>
              </a:ext>
            </a:extLst>
          </p:cNvPr>
          <p:cNvPicPr>
            <a:picLocks noChangeAspect="1"/>
          </p:cNvPicPr>
          <p:nvPr/>
        </p:nvPicPr>
        <p:blipFill rotWithShape="1">
          <a:blip r:embed="rId4">
            <a:extLst>
              <a:ext uri="{28A0092B-C50C-407E-A947-70E740481C1C}">
                <a14:useLocalDpi xmlns:a14="http://schemas.microsoft.com/office/drawing/2010/main" val="0"/>
              </a:ext>
            </a:extLst>
          </a:blip>
          <a:srcRect l="4753" t="21844" r="4800" b="23048"/>
          <a:stretch/>
        </p:blipFill>
        <p:spPr>
          <a:xfrm>
            <a:off x="10218624" y="6233099"/>
            <a:ext cx="1956287" cy="624901"/>
          </a:xfrm>
          <a:prstGeom prst="rect">
            <a:avLst/>
          </a:prstGeom>
        </p:spPr>
      </p:pic>
    </p:spTree>
    <p:extLst>
      <p:ext uri="{BB962C8B-B14F-4D97-AF65-F5344CB8AC3E}">
        <p14:creationId xmlns:p14="http://schemas.microsoft.com/office/powerpoint/2010/main" val="54563036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50" fill="hold"/>
                                        <p:tgtEl>
                                          <p:spTgt spid="4"/>
                                        </p:tgtEl>
                                        <p:attrNameLst>
                                          <p:attrName>ppt_w</p:attrName>
                                        </p:attrNameLst>
                                      </p:cBhvr>
                                      <p:tavLst>
                                        <p:tav tm="0">
                                          <p:val>
                                            <p:fltVal val="0"/>
                                          </p:val>
                                        </p:tav>
                                        <p:tav tm="100000">
                                          <p:val>
                                            <p:strVal val="#ppt_w"/>
                                          </p:val>
                                        </p:tav>
                                      </p:tavLst>
                                    </p:anim>
                                    <p:anim calcmode="lin" valueType="num">
                                      <p:cBhvr>
                                        <p:cTn id="8" dur="150" fill="hold"/>
                                        <p:tgtEl>
                                          <p:spTgt spid="4"/>
                                        </p:tgtEl>
                                        <p:attrNameLst>
                                          <p:attrName>ppt_h</p:attrName>
                                        </p:attrNameLst>
                                      </p:cBhvr>
                                      <p:tavLst>
                                        <p:tav tm="0">
                                          <p:val>
                                            <p:fltVal val="0"/>
                                          </p:val>
                                        </p:tav>
                                        <p:tav tm="100000">
                                          <p:val>
                                            <p:strVal val="#ppt_h"/>
                                          </p:val>
                                        </p:tav>
                                      </p:tavLst>
                                    </p:anim>
                                    <p:animEffect transition="in" filter="fade">
                                      <p:cBhvr>
                                        <p:cTn id="9" dur="150"/>
                                        <p:tgtEl>
                                          <p:spTgt spid="4"/>
                                        </p:tgtEl>
                                      </p:cBhvr>
                                    </p:animEffect>
                                  </p:childTnLst>
                                </p:cTn>
                              </p:par>
                            </p:childTnLst>
                          </p:cTn>
                        </p:par>
                        <p:par>
                          <p:cTn id="10" fill="hold">
                            <p:stCondLst>
                              <p:cond delay="15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150"/>
                                        <p:tgtEl>
                                          <p:spTgt spid="3"/>
                                        </p:tgtEl>
                                      </p:cBhvr>
                                    </p:animEffect>
                                  </p:childTnLst>
                                </p:cTn>
                              </p:par>
                            </p:childTnLst>
                          </p:cTn>
                        </p:par>
                        <p:par>
                          <p:cTn id="14" fill="hold">
                            <p:stCondLst>
                              <p:cond delay="3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14" presetClass="entr" presetSubtype="1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randombar(horizontal)">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8B21860-5BBD-D5E0-264C-EDB89D2E576E}"/>
              </a:ext>
            </a:extLst>
          </p:cNvPr>
          <p:cNvCxnSpPr/>
          <p:nvPr/>
        </p:nvCxnSpPr>
        <p:spPr>
          <a:xfrm flipV="1">
            <a:off x="1003934" y="690704"/>
            <a:ext cx="10184130" cy="25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645E3F42-5292-7163-E019-6D146174C887}"/>
              </a:ext>
            </a:extLst>
          </p:cNvPr>
          <p:cNvSpPr txBox="1"/>
          <p:nvPr/>
        </p:nvSpPr>
        <p:spPr>
          <a:xfrm>
            <a:off x="3576320" y="159844"/>
            <a:ext cx="4836160"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Part05   </a:t>
            </a:r>
            <a:r>
              <a:rPr lang="zh-CN" altLang="en-US" sz="2000" b="1" dirty="0">
                <a:solidFill>
                  <a:schemeClr val="bg1"/>
                </a:solidFill>
                <a:latin typeface="微软雅黑" panose="020B0503020204020204" pitchFamily="34" charset="-122"/>
                <a:ea typeface="微软雅黑" panose="020B0503020204020204" pitchFamily="34" charset="-122"/>
              </a:rPr>
              <a:t>核心技术</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星间链路技术</a:t>
            </a:r>
          </a:p>
        </p:txBody>
      </p:sp>
      <p:grpSp>
        <p:nvGrpSpPr>
          <p:cNvPr id="6" name="组合 5">
            <a:extLst>
              <a:ext uri="{FF2B5EF4-FFF2-40B4-BE49-F238E27FC236}">
                <a16:creationId xmlns:a16="http://schemas.microsoft.com/office/drawing/2014/main" id="{29DCD761-C16F-6C7A-DF0C-4A8C136972F6}"/>
              </a:ext>
            </a:extLst>
          </p:cNvPr>
          <p:cNvGrpSpPr/>
          <p:nvPr/>
        </p:nvGrpSpPr>
        <p:grpSpPr>
          <a:xfrm>
            <a:off x="849292" y="1540082"/>
            <a:ext cx="5246708" cy="4149392"/>
            <a:chOff x="6323914" y="4446398"/>
            <a:chExt cx="5246708" cy="4149392"/>
          </a:xfrm>
        </p:grpSpPr>
        <p:sp>
          <p:nvSpPr>
            <p:cNvPr id="7" name="椭圆 6">
              <a:extLst>
                <a:ext uri="{FF2B5EF4-FFF2-40B4-BE49-F238E27FC236}">
                  <a16:creationId xmlns:a16="http://schemas.microsoft.com/office/drawing/2014/main" id="{80D7D68D-4B89-9798-4649-23C99C5E042A}"/>
                </a:ext>
              </a:extLst>
            </p:cNvPr>
            <p:cNvSpPr/>
            <p:nvPr/>
          </p:nvSpPr>
          <p:spPr>
            <a:xfrm>
              <a:off x="6323914" y="4446398"/>
              <a:ext cx="664564" cy="664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charset="-122"/>
                  <a:ea typeface="微软雅黑" panose="020B0503020204020204" charset="-122"/>
                </a:rPr>
                <a:t>02</a:t>
              </a:r>
            </a:p>
          </p:txBody>
        </p:sp>
        <p:grpSp>
          <p:nvGrpSpPr>
            <p:cNvPr id="9" name="组合 8">
              <a:extLst>
                <a:ext uri="{FF2B5EF4-FFF2-40B4-BE49-F238E27FC236}">
                  <a16:creationId xmlns:a16="http://schemas.microsoft.com/office/drawing/2014/main" id="{9C4BF981-7FAA-871E-2393-79F5EB496EAC}"/>
                </a:ext>
              </a:extLst>
            </p:cNvPr>
            <p:cNvGrpSpPr/>
            <p:nvPr/>
          </p:nvGrpSpPr>
          <p:grpSpPr>
            <a:xfrm>
              <a:off x="7067740" y="4594014"/>
              <a:ext cx="4502882" cy="4001776"/>
              <a:chOff x="874713" y="3320208"/>
              <a:chExt cx="4502882" cy="4001776"/>
            </a:xfrm>
          </p:grpSpPr>
          <p:sp>
            <p:nvSpPr>
              <p:cNvPr id="11" name="矩形 10">
                <a:extLst>
                  <a:ext uri="{FF2B5EF4-FFF2-40B4-BE49-F238E27FC236}">
                    <a16:creationId xmlns:a16="http://schemas.microsoft.com/office/drawing/2014/main" id="{E2F7647D-DAF8-4ABF-3138-D98F84C37445}"/>
                  </a:ext>
                </a:extLst>
              </p:cNvPr>
              <p:cNvSpPr/>
              <p:nvPr/>
            </p:nvSpPr>
            <p:spPr>
              <a:xfrm>
                <a:off x="874713" y="3661302"/>
                <a:ext cx="4502882" cy="3660682"/>
              </a:xfrm>
              <a:prstGeom prst="rect">
                <a:avLst/>
              </a:prstGeom>
            </p:spPr>
            <p:txBody>
              <a:bodyPr wrap="square">
                <a:spAutoFit/>
                <a:scene3d>
                  <a:camera prst="orthographicFront"/>
                  <a:lightRig rig="threePt" dir="t"/>
                </a:scene3d>
                <a:sp3d contourW="12700"/>
              </a:bodyPr>
              <a:lstStyle/>
              <a:p>
                <a:pPr algn="l" defTabSz="685800" fontAlgn="base">
                  <a:lnSpc>
                    <a:spcPct val="150000"/>
                  </a:lnSpc>
                  <a:spcBef>
                    <a:spcPts val="0"/>
                  </a:spcBef>
                  <a:spcAft>
                    <a:spcPts val="0"/>
                  </a:spcAft>
                  <a:buClrTx/>
                  <a:buSzTx/>
                  <a:buFontTx/>
                  <a:defRPr/>
                </a:pPr>
                <a:r>
                  <a:rPr lang="zh-CN" altLang="en-US" sz="1200" dirty="0">
                    <a:solidFill>
                      <a:schemeClr val="bg1"/>
                    </a:solidFill>
                    <a:latin typeface="微软雅黑" panose="020B0503020204020204" charset="-122"/>
                    <a:ea typeface="微软雅黑" panose="020B0503020204020204" charset="-122"/>
                  </a:rPr>
                  <a:t>       北斗三号采用全球首创的</a:t>
                </a:r>
                <a:r>
                  <a:rPr lang="en-US" altLang="zh-CN" sz="1200" dirty="0">
                    <a:solidFill>
                      <a:schemeClr val="bg1"/>
                    </a:solidFill>
                    <a:latin typeface="微软雅黑" panose="020B0503020204020204" charset="-122"/>
                    <a:ea typeface="微软雅黑" panose="020B0503020204020204" charset="-122"/>
                  </a:rPr>
                  <a:t>Ka</a:t>
                </a:r>
                <a:r>
                  <a:rPr lang="zh-CN" altLang="en-US" sz="1200" dirty="0">
                    <a:solidFill>
                      <a:schemeClr val="bg1"/>
                    </a:solidFill>
                    <a:latin typeface="微软雅黑" panose="020B0503020204020204" charset="-122"/>
                    <a:ea typeface="微软雅黑" panose="020B0503020204020204" charset="-122"/>
                  </a:rPr>
                  <a:t>相控阵星间链路技术。由于我国在建设北斗系统时并不具备全球布站的条件，如果沿用以前的技术，无法实现全球卫星导航系统的目标。因此，北斗研制单位首创了星间链路技术，把多个卫星联合起来形成一个巨大的网络进行通话和传输，这项技术就像是为北斗系统的</a:t>
                </a:r>
                <a:r>
                  <a:rPr lang="en-US" altLang="zh-CN" sz="1200" dirty="0">
                    <a:solidFill>
                      <a:schemeClr val="bg1"/>
                    </a:solidFill>
                    <a:latin typeface="微软雅黑" panose="020B0503020204020204" charset="-122"/>
                    <a:ea typeface="微软雅黑" panose="020B0503020204020204" charset="-122"/>
                  </a:rPr>
                  <a:t>30</a:t>
                </a:r>
                <a:r>
                  <a:rPr lang="zh-CN" altLang="en-US" sz="1200" dirty="0">
                    <a:solidFill>
                      <a:schemeClr val="bg1"/>
                    </a:solidFill>
                    <a:latin typeface="微软雅黑" panose="020B0503020204020204" charset="-122"/>
                    <a:ea typeface="微软雅黑" panose="020B0503020204020204" charset="-122"/>
                  </a:rPr>
                  <a:t>颗卫星建立了一个微信群，实现了“一星通，星星通”，基于国内测站实现全球运行。</a:t>
                </a:r>
                <a:endParaRPr lang="en-US" altLang="zh-CN" sz="1200" dirty="0">
                  <a:solidFill>
                    <a:schemeClr val="bg1"/>
                  </a:solidFill>
                  <a:latin typeface="微软雅黑" panose="020B0503020204020204" charset="-122"/>
                  <a:ea typeface="微软雅黑" panose="020B0503020204020204" charset="-122"/>
                </a:endParaRPr>
              </a:p>
              <a:p>
                <a:pPr algn="l" defTabSz="685800" fontAlgn="base">
                  <a:lnSpc>
                    <a:spcPct val="150000"/>
                  </a:lnSpc>
                  <a:spcBef>
                    <a:spcPts val="0"/>
                  </a:spcBef>
                  <a:spcAft>
                    <a:spcPts val="0"/>
                  </a:spcAft>
                  <a:buClrTx/>
                  <a:buSzTx/>
                  <a:buFontTx/>
                  <a:defRPr/>
                </a:pPr>
                <a:r>
                  <a:rPr lang="en-US" altLang="zh-CN" sz="1200" dirty="0">
                    <a:solidFill>
                      <a:schemeClr val="bg1"/>
                    </a:solidFill>
                    <a:latin typeface="微软雅黑" panose="020B0503020204020204" charset="-122"/>
                    <a:ea typeface="微软雅黑" panose="020B0503020204020204" charset="-122"/>
                  </a:rPr>
                  <a:t>       </a:t>
                </a:r>
                <a:r>
                  <a:rPr lang="zh-CN" altLang="en-US" sz="1200" dirty="0">
                    <a:solidFill>
                      <a:schemeClr val="bg1"/>
                    </a:solidFill>
                    <a:latin typeface="微软雅黑" panose="020B0503020204020204" charset="-122"/>
                    <a:ea typeface="微软雅黑" panose="020B0503020204020204" charset="-122"/>
                  </a:rPr>
                  <a:t>研究之初，也有人反对研发这项技术，理由是这项技术美国人都没实现，咱们不可能做成。实际上，正是因为这项全世界谁都没有做过的创新技术，使北斗卫星</a:t>
                </a:r>
                <a:r>
                  <a:rPr lang="en-US" altLang="zh-CN" sz="1200" dirty="0">
                    <a:solidFill>
                      <a:schemeClr val="bg1"/>
                    </a:solidFill>
                    <a:latin typeface="微软雅黑" panose="020B0503020204020204" charset="-122"/>
                    <a:ea typeface="微软雅黑" panose="020B0503020204020204" charset="-122"/>
                  </a:rPr>
                  <a:t>7</a:t>
                </a:r>
                <a:r>
                  <a:rPr lang="zh-CN" altLang="en-US" sz="1200" dirty="0">
                    <a:solidFill>
                      <a:schemeClr val="bg1"/>
                    </a:solidFill>
                    <a:latin typeface="微软雅黑" panose="020B0503020204020204" charset="-122"/>
                    <a:ea typeface="微软雅黑" panose="020B0503020204020204" charset="-122"/>
                  </a:rPr>
                  <a:t>万千米的测距精度达到了</a:t>
                </a:r>
                <a:r>
                  <a:rPr lang="en-US" altLang="zh-CN" sz="1200" dirty="0">
                    <a:solidFill>
                      <a:schemeClr val="bg1"/>
                    </a:solidFill>
                    <a:latin typeface="微软雅黑" panose="020B0503020204020204" charset="-122"/>
                    <a:ea typeface="微软雅黑" panose="020B0503020204020204" charset="-122"/>
                  </a:rPr>
                  <a:t>1</a:t>
                </a:r>
                <a:r>
                  <a:rPr lang="zh-CN" altLang="en-US" sz="1200" dirty="0">
                    <a:solidFill>
                      <a:schemeClr val="bg1"/>
                    </a:solidFill>
                    <a:latin typeface="微软雅黑" panose="020B0503020204020204" charset="-122"/>
                    <a:ea typeface="微软雅黑" panose="020B0503020204020204" charset="-122"/>
                  </a:rPr>
                  <a:t>厘米。这是什么概念呢？就是差不多绕地球两圈的距离，测距精度可以达到</a:t>
                </a:r>
                <a:r>
                  <a:rPr lang="en-US" altLang="zh-CN" sz="1200" dirty="0">
                    <a:solidFill>
                      <a:schemeClr val="bg1"/>
                    </a:solidFill>
                    <a:latin typeface="微软雅黑" panose="020B0503020204020204" charset="-122"/>
                    <a:ea typeface="微软雅黑" panose="020B0503020204020204" charset="-122"/>
                  </a:rPr>
                  <a:t>1</a:t>
                </a:r>
                <a:r>
                  <a:rPr lang="zh-CN" altLang="en-US" sz="1200" dirty="0">
                    <a:solidFill>
                      <a:schemeClr val="bg1"/>
                    </a:solidFill>
                    <a:latin typeface="微软雅黑" panose="020B0503020204020204" charset="-122"/>
                    <a:ea typeface="微软雅黑" panose="020B0503020204020204" charset="-122"/>
                  </a:rPr>
                  <a:t>厘米。也就是说，北斗导航的核心指标</a:t>
                </a:r>
                <a:r>
                  <a:rPr lang="en-US" altLang="zh-CN" sz="1200" dirty="0">
                    <a:solidFill>
                      <a:schemeClr val="bg1"/>
                    </a:solidFill>
                    <a:latin typeface="微软雅黑" panose="020B0503020204020204" charset="-122"/>
                    <a:ea typeface="微软雅黑" panose="020B0503020204020204" charset="-122"/>
                  </a:rPr>
                  <a:t>URE</a:t>
                </a:r>
                <a:r>
                  <a:rPr lang="zh-CN" altLang="en-US" sz="1200" dirty="0">
                    <a:solidFill>
                      <a:schemeClr val="bg1"/>
                    </a:solidFill>
                    <a:latin typeface="微软雅黑" panose="020B0503020204020204" charset="-122"/>
                    <a:ea typeface="微软雅黑" panose="020B0503020204020204" charset="-122"/>
                  </a:rPr>
                  <a:t>（用户测距误差）比美国高了近一个量级。</a:t>
                </a:r>
                <a:endParaRPr lang="zh-CN" altLang="en-US" sz="1400" dirty="0">
                  <a:solidFill>
                    <a:schemeClr val="bg1"/>
                  </a:solidFill>
                  <a:latin typeface="微软雅黑" panose="020B0503020204020204" charset="-122"/>
                  <a:ea typeface="微软雅黑" panose="020B0503020204020204" charset="-122"/>
                </a:endParaRPr>
              </a:p>
            </p:txBody>
          </p:sp>
          <p:sp>
            <p:nvSpPr>
              <p:cNvPr id="12" name="矩形 11">
                <a:extLst>
                  <a:ext uri="{FF2B5EF4-FFF2-40B4-BE49-F238E27FC236}">
                    <a16:creationId xmlns:a16="http://schemas.microsoft.com/office/drawing/2014/main" id="{EEE3694C-ED30-BFB4-4062-AF47F448E77C}"/>
                  </a:ext>
                </a:extLst>
              </p:cNvPr>
              <p:cNvSpPr/>
              <p:nvPr/>
            </p:nvSpPr>
            <p:spPr>
              <a:xfrm>
                <a:off x="874713" y="3320208"/>
                <a:ext cx="3504695" cy="369332"/>
              </a:xfrm>
              <a:prstGeom prst="rect">
                <a:avLst/>
              </a:prstGeom>
              <a:ln>
                <a:noFill/>
              </a:ln>
            </p:spPr>
            <p:txBody>
              <a:bodyPr wrap="square">
                <a:spAutoFit/>
                <a:scene3d>
                  <a:camera prst="orthographicFront"/>
                  <a:lightRig rig="threePt" dir="t"/>
                </a:scene3d>
                <a:sp3d contourW="12700"/>
              </a:bodyPr>
              <a:lstStyle/>
              <a:p>
                <a:pPr algn="l" fontAlgn="base">
                  <a:lnSpc>
                    <a:spcPct val="100000"/>
                  </a:lnSpc>
                  <a:spcBef>
                    <a:spcPts val="1000"/>
                  </a:spcBef>
                  <a:buFont typeface="Arial" panose="020B0604020202020204" pitchFamily="34" charset="0"/>
                </a:pPr>
                <a:r>
                  <a:rPr lang="zh-CN" altLang="en-US" b="1" dirty="0">
                    <a:solidFill>
                      <a:schemeClr val="bg1"/>
                    </a:solidFill>
                    <a:latin typeface="微软雅黑" panose="020B0503020204020204" charset="-122"/>
                    <a:ea typeface="微软雅黑" panose="020B0503020204020204" charset="-122"/>
                  </a:rPr>
                  <a:t>星间链路技术</a:t>
                </a:r>
              </a:p>
            </p:txBody>
          </p:sp>
        </p:grpSp>
      </p:grpSp>
      <p:pic>
        <p:nvPicPr>
          <p:cNvPr id="14" name="图片 13">
            <a:extLst>
              <a:ext uri="{FF2B5EF4-FFF2-40B4-BE49-F238E27FC236}">
                <a16:creationId xmlns:a16="http://schemas.microsoft.com/office/drawing/2014/main" id="{C651BD17-27EB-2D6B-AD8B-D23AE20E0E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57523" y="2204646"/>
            <a:ext cx="5113737" cy="2826429"/>
          </a:xfrm>
          <a:prstGeom prst="rect">
            <a:avLst/>
          </a:prstGeom>
        </p:spPr>
      </p:pic>
      <p:pic>
        <p:nvPicPr>
          <p:cNvPr id="2" name="图片 1">
            <a:extLst>
              <a:ext uri="{FF2B5EF4-FFF2-40B4-BE49-F238E27FC236}">
                <a16:creationId xmlns:a16="http://schemas.microsoft.com/office/drawing/2014/main" id="{516FA1D8-F89D-808B-DB0B-F4CB4038D838}"/>
              </a:ext>
            </a:extLst>
          </p:cNvPr>
          <p:cNvPicPr>
            <a:picLocks noChangeAspect="1"/>
          </p:cNvPicPr>
          <p:nvPr/>
        </p:nvPicPr>
        <p:blipFill rotWithShape="1">
          <a:blip r:embed="rId4">
            <a:extLst>
              <a:ext uri="{28A0092B-C50C-407E-A947-70E740481C1C}">
                <a14:useLocalDpi xmlns:a14="http://schemas.microsoft.com/office/drawing/2010/main" val="0"/>
              </a:ext>
            </a:extLst>
          </a:blip>
          <a:srcRect l="4753" t="21844" r="4800" b="23048"/>
          <a:stretch/>
        </p:blipFill>
        <p:spPr>
          <a:xfrm>
            <a:off x="10218624" y="6233099"/>
            <a:ext cx="1956287" cy="624901"/>
          </a:xfrm>
          <a:prstGeom prst="rect">
            <a:avLst/>
          </a:prstGeom>
        </p:spPr>
      </p:pic>
    </p:spTree>
    <p:extLst>
      <p:ext uri="{BB962C8B-B14F-4D97-AF65-F5344CB8AC3E}">
        <p14:creationId xmlns:p14="http://schemas.microsoft.com/office/powerpoint/2010/main" val="185125581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50" fill="hold"/>
                                        <p:tgtEl>
                                          <p:spTgt spid="4"/>
                                        </p:tgtEl>
                                        <p:attrNameLst>
                                          <p:attrName>ppt_w</p:attrName>
                                        </p:attrNameLst>
                                      </p:cBhvr>
                                      <p:tavLst>
                                        <p:tav tm="0">
                                          <p:val>
                                            <p:fltVal val="0"/>
                                          </p:val>
                                        </p:tav>
                                        <p:tav tm="100000">
                                          <p:val>
                                            <p:strVal val="#ppt_w"/>
                                          </p:val>
                                        </p:tav>
                                      </p:tavLst>
                                    </p:anim>
                                    <p:anim calcmode="lin" valueType="num">
                                      <p:cBhvr>
                                        <p:cTn id="8" dur="150" fill="hold"/>
                                        <p:tgtEl>
                                          <p:spTgt spid="4"/>
                                        </p:tgtEl>
                                        <p:attrNameLst>
                                          <p:attrName>ppt_h</p:attrName>
                                        </p:attrNameLst>
                                      </p:cBhvr>
                                      <p:tavLst>
                                        <p:tav tm="0">
                                          <p:val>
                                            <p:fltVal val="0"/>
                                          </p:val>
                                        </p:tav>
                                        <p:tav tm="100000">
                                          <p:val>
                                            <p:strVal val="#ppt_h"/>
                                          </p:val>
                                        </p:tav>
                                      </p:tavLst>
                                    </p:anim>
                                    <p:animEffect transition="in" filter="fade">
                                      <p:cBhvr>
                                        <p:cTn id="9" dur="150"/>
                                        <p:tgtEl>
                                          <p:spTgt spid="4"/>
                                        </p:tgtEl>
                                      </p:cBhvr>
                                    </p:animEffect>
                                  </p:childTnLst>
                                </p:cTn>
                              </p:par>
                            </p:childTnLst>
                          </p:cTn>
                        </p:par>
                        <p:par>
                          <p:cTn id="10" fill="hold">
                            <p:stCondLst>
                              <p:cond delay="15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150"/>
                                        <p:tgtEl>
                                          <p:spTgt spid="3"/>
                                        </p:tgtEl>
                                      </p:cBhvr>
                                    </p:animEffect>
                                  </p:childTnLst>
                                </p:cTn>
                              </p:par>
                            </p:childTnLst>
                          </p:cTn>
                        </p:par>
                        <p:par>
                          <p:cTn id="14" fill="hold">
                            <p:stCondLst>
                              <p:cond delay="3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14" presetClass="entr" presetSubtype="1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randombar(horizontal)">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8B21860-5BBD-D5E0-264C-EDB89D2E576E}"/>
              </a:ext>
            </a:extLst>
          </p:cNvPr>
          <p:cNvCxnSpPr/>
          <p:nvPr/>
        </p:nvCxnSpPr>
        <p:spPr>
          <a:xfrm flipV="1">
            <a:off x="1003934" y="690704"/>
            <a:ext cx="10184130" cy="25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645E3F42-5292-7163-E019-6D146174C887}"/>
              </a:ext>
            </a:extLst>
          </p:cNvPr>
          <p:cNvSpPr txBox="1"/>
          <p:nvPr/>
        </p:nvSpPr>
        <p:spPr>
          <a:xfrm>
            <a:off x="3576320" y="159844"/>
            <a:ext cx="5498232"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Part05   </a:t>
            </a:r>
            <a:r>
              <a:rPr lang="zh-CN" altLang="en-US" sz="2000" b="1" dirty="0">
                <a:solidFill>
                  <a:schemeClr val="bg1"/>
                </a:solidFill>
                <a:latin typeface="微软雅黑" panose="020B0503020204020204" pitchFamily="34" charset="-122"/>
                <a:ea typeface="微软雅黑" panose="020B0503020204020204" pitchFamily="34" charset="-122"/>
              </a:rPr>
              <a:t>核心技术</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导航卫星专用平台技术</a:t>
            </a:r>
          </a:p>
        </p:txBody>
      </p:sp>
      <p:grpSp>
        <p:nvGrpSpPr>
          <p:cNvPr id="6" name="组合 5">
            <a:extLst>
              <a:ext uri="{FF2B5EF4-FFF2-40B4-BE49-F238E27FC236}">
                <a16:creationId xmlns:a16="http://schemas.microsoft.com/office/drawing/2014/main" id="{29DCD761-C16F-6C7A-DF0C-4A8C136972F6}"/>
              </a:ext>
            </a:extLst>
          </p:cNvPr>
          <p:cNvGrpSpPr/>
          <p:nvPr/>
        </p:nvGrpSpPr>
        <p:grpSpPr>
          <a:xfrm>
            <a:off x="849292" y="1540082"/>
            <a:ext cx="4503501" cy="3021343"/>
            <a:chOff x="6323914" y="4446398"/>
            <a:chExt cx="4503501" cy="3021343"/>
          </a:xfrm>
        </p:grpSpPr>
        <p:sp>
          <p:nvSpPr>
            <p:cNvPr id="7" name="椭圆 6">
              <a:extLst>
                <a:ext uri="{FF2B5EF4-FFF2-40B4-BE49-F238E27FC236}">
                  <a16:creationId xmlns:a16="http://schemas.microsoft.com/office/drawing/2014/main" id="{80D7D68D-4B89-9798-4649-23C99C5E042A}"/>
                </a:ext>
              </a:extLst>
            </p:cNvPr>
            <p:cNvSpPr/>
            <p:nvPr/>
          </p:nvSpPr>
          <p:spPr>
            <a:xfrm>
              <a:off x="6323914" y="4446398"/>
              <a:ext cx="664564" cy="664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charset="-122"/>
                  <a:ea typeface="微软雅黑" panose="020B0503020204020204" charset="-122"/>
                </a:rPr>
                <a:t>03</a:t>
              </a:r>
            </a:p>
          </p:txBody>
        </p:sp>
        <p:grpSp>
          <p:nvGrpSpPr>
            <p:cNvPr id="9" name="组合 8">
              <a:extLst>
                <a:ext uri="{FF2B5EF4-FFF2-40B4-BE49-F238E27FC236}">
                  <a16:creationId xmlns:a16="http://schemas.microsoft.com/office/drawing/2014/main" id="{9C4BF981-7FAA-871E-2393-79F5EB496EAC}"/>
                </a:ext>
              </a:extLst>
            </p:cNvPr>
            <p:cNvGrpSpPr/>
            <p:nvPr/>
          </p:nvGrpSpPr>
          <p:grpSpPr>
            <a:xfrm>
              <a:off x="7067740" y="4594014"/>
              <a:ext cx="3759675" cy="2873727"/>
              <a:chOff x="874713" y="3320208"/>
              <a:chExt cx="3759675" cy="2873727"/>
            </a:xfrm>
          </p:grpSpPr>
          <p:sp>
            <p:nvSpPr>
              <p:cNvPr id="11" name="矩形 10">
                <a:extLst>
                  <a:ext uri="{FF2B5EF4-FFF2-40B4-BE49-F238E27FC236}">
                    <a16:creationId xmlns:a16="http://schemas.microsoft.com/office/drawing/2014/main" id="{E2F7647D-DAF8-4ABF-3138-D98F84C37445}"/>
                  </a:ext>
                </a:extLst>
              </p:cNvPr>
              <p:cNvSpPr/>
              <p:nvPr/>
            </p:nvSpPr>
            <p:spPr>
              <a:xfrm>
                <a:off x="874713" y="3929084"/>
                <a:ext cx="3759675" cy="2264851"/>
              </a:xfrm>
              <a:prstGeom prst="rect">
                <a:avLst/>
              </a:prstGeom>
            </p:spPr>
            <p:txBody>
              <a:bodyPr wrap="square">
                <a:spAutoFit/>
                <a:scene3d>
                  <a:camera prst="orthographicFront"/>
                  <a:lightRig rig="threePt" dir="t"/>
                </a:scene3d>
                <a:sp3d contourW="12700"/>
              </a:bodyPr>
              <a:lstStyle/>
              <a:p>
                <a:pPr algn="l" defTabSz="685800" fontAlgn="base">
                  <a:lnSpc>
                    <a:spcPct val="150000"/>
                  </a:lnSpc>
                  <a:spcBef>
                    <a:spcPts val="0"/>
                  </a:spcBef>
                  <a:spcAft>
                    <a:spcPts val="0"/>
                  </a:spcAft>
                  <a:buClrTx/>
                  <a:buSzTx/>
                  <a:buFontTx/>
                  <a:defRPr/>
                </a:pPr>
                <a:r>
                  <a:rPr lang="zh-CN" altLang="en-US" sz="1600" dirty="0">
                    <a:solidFill>
                      <a:schemeClr val="bg1"/>
                    </a:solidFill>
                    <a:latin typeface="微软雅黑" panose="020B0503020204020204" charset="-122"/>
                    <a:ea typeface="微软雅黑" panose="020B0503020204020204" charset="-122"/>
                  </a:rPr>
                  <a:t>       北斗三号采用的是导航卫星专用平台。整个北斗三号有</a:t>
                </a:r>
                <a:r>
                  <a:rPr lang="en-US" altLang="zh-CN" sz="1600" dirty="0">
                    <a:solidFill>
                      <a:schemeClr val="bg1"/>
                    </a:solidFill>
                    <a:latin typeface="微软雅黑" panose="020B0503020204020204" charset="-122"/>
                    <a:ea typeface="微软雅黑" panose="020B0503020204020204" charset="-122"/>
                  </a:rPr>
                  <a:t>160</a:t>
                </a:r>
                <a:r>
                  <a:rPr lang="zh-CN" altLang="en-US" sz="1600" dirty="0">
                    <a:solidFill>
                      <a:schemeClr val="bg1"/>
                    </a:solidFill>
                    <a:latin typeface="微软雅黑" panose="020B0503020204020204" charset="-122"/>
                    <a:ea typeface="微软雅黑" panose="020B0503020204020204" charset="-122"/>
                  </a:rPr>
                  <a:t>多项关键技术，导航卫星专用平台就有</a:t>
                </a:r>
                <a:r>
                  <a:rPr lang="en-US" altLang="zh-CN" sz="1600" dirty="0">
                    <a:solidFill>
                      <a:schemeClr val="bg1"/>
                    </a:solidFill>
                    <a:latin typeface="微软雅黑" panose="020B0503020204020204" charset="-122"/>
                    <a:ea typeface="微软雅黑" panose="020B0503020204020204" charset="-122"/>
                  </a:rPr>
                  <a:t>50</a:t>
                </a:r>
                <a:r>
                  <a:rPr lang="zh-CN" altLang="en-US" sz="1600" dirty="0">
                    <a:solidFill>
                      <a:schemeClr val="bg1"/>
                    </a:solidFill>
                    <a:latin typeface="微软雅黑" panose="020B0503020204020204" charset="-122"/>
                    <a:ea typeface="微软雅黑" panose="020B0503020204020204" charset="-122"/>
                  </a:rPr>
                  <a:t>多项技术。北斗研制单位突破了一系列技术瓶颈，建造了“中科院专用导航卫星平台”，具有高可靠度、长寿命、小型化的特点 。</a:t>
                </a:r>
                <a:endParaRPr lang="zh-CN" altLang="en-US" dirty="0">
                  <a:solidFill>
                    <a:schemeClr val="bg1"/>
                  </a:solidFill>
                  <a:latin typeface="微软雅黑" panose="020B0503020204020204" charset="-122"/>
                  <a:ea typeface="微软雅黑" panose="020B0503020204020204" charset="-122"/>
                </a:endParaRPr>
              </a:p>
            </p:txBody>
          </p:sp>
          <p:sp>
            <p:nvSpPr>
              <p:cNvPr id="12" name="矩形 11">
                <a:extLst>
                  <a:ext uri="{FF2B5EF4-FFF2-40B4-BE49-F238E27FC236}">
                    <a16:creationId xmlns:a16="http://schemas.microsoft.com/office/drawing/2014/main" id="{EEE3694C-ED30-BFB4-4062-AF47F448E77C}"/>
                  </a:ext>
                </a:extLst>
              </p:cNvPr>
              <p:cNvSpPr/>
              <p:nvPr/>
            </p:nvSpPr>
            <p:spPr>
              <a:xfrm>
                <a:off x="874713" y="3320208"/>
                <a:ext cx="3504695" cy="369332"/>
              </a:xfrm>
              <a:prstGeom prst="rect">
                <a:avLst/>
              </a:prstGeom>
              <a:ln>
                <a:noFill/>
              </a:ln>
            </p:spPr>
            <p:txBody>
              <a:bodyPr wrap="square">
                <a:spAutoFit/>
                <a:scene3d>
                  <a:camera prst="orthographicFront"/>
                  <a:lightRig rig="threePt" dir="t"/>
                </a:scene3d>
                <a:sp3d contourW="12700"/>
              </a:bodyPr>
              <a:lstStyle/>
              <a:p>
                <a:pPr algn="l" fontAlgn="base">
                  <a:lnSpc>
                    <a:spcPct val="100000"/>
                  </a:lnSpc>
                  <a:spcBef>
                    <a:spcPts val="1000"/>
                  </a:spcBef>
                  <a:buFont typeface="Arial" panose="020B0604020202020204" pitchFamily="34" charset="0"/>
                </a:pPr>
                <a:r>
                  <a:rPr lang="zh-CN" altLang="en-US" b="1" dirty="0">
                    <a:solidFill>
                      <a:schemeClr val="bg1"/>
                    </a:solidFill>
                    <a:latin typeface="微软雅黑" panose="020B0503020204020204" charset="-122"/>
                    <a:ea typeface="微软雅黑" panose="020B0503020204020204" charset="-122"/>
                  </a:rPr>
                  <a:t>导航卫星专用平台技术</a:t>
                </a:r>
              </a:p>
            </p:txBody>
          </p:sp>
        </p:grpSp>
      </p:grpSp>
      <p:pic>
        <p:nvPicPr>
          <p:cNvPr id="14" name="图片 13">
            <a:extLst>
              <a:ext uri="{FF2B5EF4-FFF2-40B4-BE49-F238E27FC236}">
                <a16:creationId xmlns:a16="http://schemas.microsoft.com/office/drawing/2014/main" id="{C651BD17-27EB-2D6B-AD8B-D23AE20E0E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45677" y="1886452"/>
            <a:ext cx="5097031" cy="3072782"/>
          </a:xfrm>
          <a:prstGeom prst="rect">
            <a:avLst/>
          </a:prstGeom>
        </p:spPr>
      </p:pic>
      <p:pic>
        <p:nvPicPr>
          <p:cNvPr id="2" name="图片 1">
            <a:extLst>
              <a:ext uri="{FF2B5EF4-FFF2-40B4-BE49-F238E27FC236}">
                <a16:creationId xmlns:a16="http://schemas.microsoft.com/office/drawing/2014/main" id="{38214B50-CD40-4287-5CCA-31522F00589A}"/>
              </a:ext>
            </a:extLst>
          </p:cNvPr>
          <p:cNvPicPr>
            <a:picLocks noChangeAspect="1"/>
          </p:cNvPicPr>
          <p:nvPr/>
        </p:nvPicPr>
        <p:blipFill rotWithShape="1">
          <a:blip r:embed="rId4">
            <a:extLst>
              <a:ext uri="{28A0092B-C50C-407E-A947-70E740481C1C}">
                <a14:useLocalDpi xmlns:a14="http://schemas.microsoft.com/office/drawing/2010/main" val="0"/>
              </a:ext>
            </a:extLst>
          </a:blip>
          <a:srcRect l="4753" t="21844" r="4800" b="23048"/>
          <a:stretch/>
        </p:blipFill>
        <p:spPr>
          <a:xfrm>
            <a:off x="10218624" y="6233099"/>
            <a:ext cx="1956287" cy="624901"/>
          </a:xfrm>
          <a:prstGeom prst="rect">
            <a:avLst/>
          </a:prstGeom>
        </p:spPr>
      </p:pic>
    </p:spTree>
    <p:extLst>
      <p:ext uri="{BB962C8B-B14F-4D97-AF65-F5344CB8AC3E}">
        <p14:creationId xmlns:p14="http://schemas.microsoft.com/office/powerpoint/2010/main" val="66958088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50" fill="hold"/>
                                        <p:tgtEl>
                                          <p:spTgt spid="4"/>
                                        </p:tgtEl>
                                        <p:attrNameLst>
                                          <p:attrName>ppt_w</p:attrName>
                                        </p:attrNameLst>
                                      </p:cBhvr>
                                      <p:tavLst>
                                        <p:tav tm="0">
                                          <p:val>
                                            <p:fltVal val="0"/>
                                          </p:val>
                                        </p:tav>
                                        <p:tav tm="100000">
                                          <p:val>
                                            <p:strVal val="#ppt_w"/>
                                          </p:val>
                                        </p:tav>
                                      </p:tavLst>
                                    </p:anim>
                                    <p:anim calcmode="lin" valueType="num">
                                      <p:cBhvr>
                                        <p:cTn id="8" dur="150" fill="hold"/>
                                        <p:tgtEl>
                                          <p:spTgt spid="4"/>
                                        </p:tgtEl>
                                        <p:attrNameLst>
                                          <p:attrName>ppt_h</p:attrName>
                                        </p:attrNameLst>
                                      </p:cBhvr>
                                      <p:tavLst>
                                        <p:tav tm="0">
                                          <p:val>
                                            <p:fltVal val="0"/>
                                          </p:val>
                                        </p:tav>
                                        <p:tav tm="100000">
                                          <p:val>
                                            <p:strVal val="#ppt_h"/>
                                          </p:val>
                                        </p:tav>
                                      </p:tavLst>
                                    </p:anim>
                                    <p:animEffect transition="in" filter="fade">
                                      <p:cBhvr>
                                        <p:cTn id="9" dur="150"/>
                                        <p:tgtEl>
                                          <p:spTgt spid="4"/>
                                        </p:tgtEl>
                                      </p:cBhvr>
                                    </p:animEffect>
                                  </p:childTnLst>
                                </p:cTn>
                              </p:par>
                            </p:childTnLst>
                          </p:cTn>
                        </p:par>
                        <p:par>
                          <p:cTn id="10" fill="hold">
                            <p:stCondLst>
                              <p:cond delay="15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150"/>
                                        <p:tgtEl>
                                          <p:spTgt spid="3"/>
                                        </p:tgtEl>
                                      </p:cBhvr>
                                    </p:animEffect>
                                  </p:childTnLst>
                                </p:cTn>
                              </p:par>
                            </p:childTnLst>
                          </p:cTn>
                        </p:par>
                        <p:par>
                          <p:cTn id="14" fill="hold">
                            <p:stCondLst>
                              <p:cond delay="3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14" presetClass="entr" presetSubtype="1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randombar(horizontal)">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8B21860-5BBD-D5E0-264C-EDB89D2E576E}"/>
              </a:ext>
            </a:extLst>
          </p:cNvPr>
          <p:cNvCxnSpPr/>
          <p:nvPr/>
        </p:nvCxnSpPr>
        <p:spPr>
          <a:xfrm flipV="1">
            <a:off x="1003934" y="690704"/>
            <a:ext cx="10184130" cy="25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645E3F42-5292-7163-E019-6D146174C887}"/>
              </a:ext>
            </a:extLst>
          </p:cNvPr>
          <p:cNvSpPr txBox="1"/>
          <p:nvPr/>
        </p:nvSpPr>
        <p:spPr>
          <a:xfrm>
            <a:off x="3576319" y="159844"/>
            <a:ext cx="5787599"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Part05   </a:t>
            </a:r>
            <a:r>
              <a:rPr lang="zh-CN" altLang="en-US" sz="2000" b="1" dirty="0">
                <a:solidFill>
                  <a:schemeClr val="bg1"/>
                </a:solidFill>
                <a:latin typeface="微软雅黑" panose="020B0503020204020204" pitchFamily="34" charset="-122"/>
                <a:ea typeface="微软雅黑" panose="020B0503020204020204" pitchFamily="34" charset="-122"/>
              </a:rPr>
              <a:t>核心技术</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新型导航信号体制技术</a:t>
            </a:r>
          </a:p>
        </p:txBody>
      </p:sp>
      <p:grpSp>
        <p:nvGrpSpPr>
          <p:cNvPr id="6" name="组合 5">
            <a:extLst>
              <a:ext uri="{FF2B5EF4-FFF2-40B4-BE49-F238E27FC236}">
                <a16:creationId xmlns:a16="http://schemas.microsoft.com/office/drawing/2014/main" id="{29DCD761-C16F-6C7A-DF0C-4A8C136972F6}"/>
              </a:ext>
            </a:extLst>
          </p:cNvPr>
          <p:cNvGrpSpPr/>
          <p:nvPr/>
        </p:nvGrpSpPr>
        <p:grpSpPr>
          <a:xfrm>
            <a:off x="849292" y="1540082"/>
            <a:ext cx="4868602" cy="4420940"/>
            <a:chOff x="6323914" y="4446398"/>
            <a:chExt cx="4868602" cy="4420940"/>
          </a:xfrm>
        </p:grpSpPr>
        <p:sp>
          <p:nvSpPr>
            <p:cNvPr id="7" name="椭圆 6">
              <a:extLst>
                <a:ext uri="{FF2B5EF4-FFF2-40B4-BE49-F238E27FC236}">
                  <a16:creationId xmlns:a16="http://schemas.microsoft.com/office/drawing/2014/main" id="{80D7D68D-4B89-9798-4649-23C99C5E042A}"/>
                </a:ext>
              </a:extLst>
            </p:cNvPr>
            <p:cNvSpPr/>
            <p:nvPr/>
          </p:nvSpPr>
          <p:spPr>
            <a:xfrm>
              <a:off x="6323914" y="4446398"/>
              <a:ext cx="664564" cy="664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charset="-122"/>
                  <a:ea typeface="微软雅黑" panose="020B0503020204020204" charset="-122"/>
                </a:rPr>
                <a:t>04</a:t>
              </a:r>
            </a:p>
          </p:txBody>
        </p:sp>
        <p:grpSp>
          <p:nvGrpSpPr>
            <p:cNvPr id="9" name="组合 8">
              <a:extLst>
                <a:ext uri="{FF2B5EF4-FFF2-40B4-BE49-F238E27FC236}">
                  <a16:creationId xmlns:a16="http://schemas.microsoft.com/office/drawing/2014/main" id="{9C4BF981-7FAA-871E-2393-79F5EB496EAC}"/>
                </a:ext>
              </a:extLst>
            </p:cNvPr>
            <p:cNvGrpSpPr/>
            <p:nvPr/>
          </p:nvGrpSpPr>
          <p:grpSpPr>
            <a:xfrm>
              <a:off x="7067740" y="4594014"/>
              <a:ext cx="4124776" cy="4273324"/>
              <a:chOff x="874713" y="3320208"/>
              <a:chExt cx="4124776" cy="4273324"/>
            </a:xfrm>
          </p:grpSpPr>
          <p:sp>
            <p:nvSpPr>
              <p:cNvPr id="11" name="矩形 10">
                <a:extLst>
                  <a:ext uri="{FF2B5EF4-FFF2-40B4-BE49-F238E27FC236}">
                    <a16:creationId xmlns:a16="http://schemas.microsoft.com/office/drawing/2014/main" id="{E2F7647D-DAF8-4ABF-3138-D98F84C37445}"/>
                  </a:ext>
                </a:extLst>
              </p:cNvPr>
              <p:cNvSpPr/>
              <p:nvPr/>
            </p:nvSpPr>
            <p:spPr>
              <a:xfrm>
                <a:off x="874713" y="3661302"/>
                <a:ext cx="4124776" cy="3932230"/>
              </a:xfrm>
              <a:prstGeom prst="rect">
                <a:avLst/>
              </a:prstGeom>
            </p:spPr>
            <p:txBody>
              <a:bodyPr wrap="square">
                <a:spAutoFit/>
                <a:scene3d>
                  <a:camera prst="orthographicFront"/>
                  <a:lightRig rig="threePt" dir="t"/>
                </a:scene3d>
                <a:sp3d contourW="12700"/>
              </a:bodyPr>
              <a:lstStyle/>
              <a:p>
                <a:pPr algn="l" defTabSz="685800" fontAlgn="base">
                  <a:lnSpc>
                    <a:spcPct val="150000"/>
                  </a:lnSpc>
                  <a:spcBef>
                    <a:spcPts val="0"/>
                  </a:spcBef>
                  <a:spcAft>
                    <a:spcPts val="0"/>
                  </a:spcAft>
                  <a:buClrTx/>
                  <a:buSzTx/>
                  <a:buFontTx/>
                  <a:defRPr/>
                </a:pPr>
                <a:r>
                  <a:rPr lang="zh-CN" altLang="en-US" sz="1200" dirty="0">
                    <a:solidFill>
                      <a:schemeClr val="bg1"/>
                    </a:solidFill>
                    <a:latin typeface="微软雅黑" panose="020B0503020204020204" charset="-122"/>
                    <a:ea typeface="微软雅黑" panose="020B0503020204020204" charset="-122"/>
                  </a:rPr>
                  <a:t>       </a:t>
                </a:r>
                <a:r>
                  <a:rPr lang="zh-CN" altLang="en-US" sz="1400" dirty="0">
                    <a:solidFill>
                      <a:schemeClr val="bg1"/>
                    </a:solidFill>
                    <a:latin typeface="微软雅黑" panose="020B0503020204020204" charset="-122"/>
                    <a:ea typeface="微软雅黑" panose="020B0503020204020204" charset="-122"/>
                  </a:rPr>
                  <a:t>北斗三号运用了新型导航信号体制。导航信号从天上发射到地面会变得微弱，必须通过大功率放大来解决。</a:t>
                </a:r>
                <a:endParaRPr lang="en-US" altLang="zh-CN" sz="1400" dirty="0">
                  <a:solidFill>
                    <a:schemeClr val="bg1"/>
                  </a:solidFill>
                  <a:latin typeface="微软雅黑" panose="020B0503020204020204" charset="-122"/>
                  <a:ea typeface="微软雅黑" panose="020B0503020204020204" charset="-122"/>
                </a:endParaRPr>
              </a:p>
              <a:p>
                <a:pPr algn="l" defTabSz="685800" fontAlgn="base">
                  <a:lnSpc>
                    <a:spcPct val="150000"/>
                  </a:lnSpc>
                  <a:spcBef>
                    <a:spcPts val="0"/>
                  </a:spcBef>
                  <a:spcAft>
                    <a:spcPts val="0"/>
                  </a:spcAft>
                  <a:buClrTx/>
                  <a:buSzTx/>
                  <a:buFontTx/>
                  <a:defRPr/>
                </a:pPr>
                <a:r>
                  <a:rPr lang="en-US" altLang="zh-CN" sz="1400" dirty="0">
                    <a:solidFill>
                      <a:schemeClr val="bg1"/>
                    </a:solidFill>
                    <a:latin typeface="微软雅黑" panose="020B0503020204020204" charset="-122"/>
                    <a:ea typeface="微软雅黑" panose="020B0503020204020204" charset="-122"/>
                  </a:rPr>
                  <a:t>       </a:t>
                </a:r>
                <a:r>
                  <a:rPr lang="zh-CN" altLang="en-US" sz="1400" dirty="0">
                    <a:solidFill>
                      <a:schemeClr val="bg1"/>
                    </a:solidFill>
                    <a:latin typeface="微软雅黑" panose="020B0503020204020204" charset="-122"/>
                    <a:ea typeface="微软雅黑" panose="020B0503020204020204" charset="-122"/>
                  </a:rPr>
                  <a:t>北斗二号系统主要通过采用行波管放大器来解决这个问题，但是进口的行波管价格高，交付进度也得不到保证。后来，在中科院电子所的攻关下，这项技术被北斗研制单位掌握了。</a:t>
                </a:r>
                <a:endParaRPr lang="en-US" altLang="zh-CN" sz="1400" dirty="0">
                  <a:solidFill>
                    <a:schemeClr val="bg1"/>
                  </a:solidFill>
                  <a:latin typeface="微软雅黑" panose="020B0503020204020204" charset="-122"/>
                  <a:ea typeface="微软雅黑" panose="020B0503020204020204" charset="-122"/>
                </a:endParaRPr>
              </a:p>
              <a:p>
                <a:pPr algn="l" defTabSz="685800" fontAlgn="base">
                  <a:lnSpc>
                    <a:spcPct val="150000"/>
                  </a:lnSpc>
                  <a:spcBef>
                    <a:spcPts val="0"/>
                  </a:spcBef>
                  <a:spcAft>
                    <a:spcPts val="0"/>
                  </a:spcAft>
                  <a:buClrTx/>
                  <a:buSzTx/>
                  <a:buFontTx/>
                  <a:defRPr/>
                </a:pPr>
                <a:r>
                  <a:rPr lang="en-US" altLang="zh-CN" sz="1400" dirty="0">
                    <a:solidFill>
                      <a:schemeClr val="bg1"/>
                    </a:solidFill>
                    <a:latin typeface="微软雅黑" panose="020B0503020204020204" charset="-122"/>
                    <a:ea typeface="微软雅黑" panose="020B0503020204020204" charset="-122"/>
                  </a:rPr>
                  <a:t>       </a:t>
                </a:r>
                <a:r>
                  <a:rPr lang="zh-CN" altLang="en-US" sz="1400" dirty="0">
                    <a:solidFill>
                      <a:schemeClr val="bg1"/>
                    </a:solidFill>
                    <a:latin typeface="微软雅黑" panose="020B0503020204020204" charset="-122"/>
                    <a:ea typeface="微软雅黑" panose="020B0503020204020204" charset="-122"/>
                  </a:rPr>
                  <a:t>然而，行波管是唯一的解决方法吗？北斗研制单位又把氮化镓的高效固放技术运用到星载系统中，有效提升了信号质量。这项技术在</a:t>
                </a:r>
                <a:r>
                  <a:rPr lang="en-US" altLang="zh-CN" sz="1400" dirty="0">
                    <a:solidFill>
                      <a:schemeClr val="bg1"/>
                    </a:solidFill>
                    <a:latin typeface="微软雅黑" panose="020B0503020204020204" charset="-122"/>
                    <a:ea typeface="微软雅黑" panose="020B0503020204020204" charset="-122"/>
                  </a:rPr>
                  <a:t>2015</a:t>
                </a:r>
                <a:r>
                  <a:rPr lang="zh-CN" altLang="en-US" sz="1400" dirty="0">
                    <a:solidFill>
                      <a:schemeClr val="bg1"/>
                    </a:solidFill>
                    <a:latin typeface="微软雅黑" panose="020B0503020204020204" charset="-122"/>
                    <a:ea typeface="微软雅黑" panose="020B0503020204020204" charset="-122"/>
                  </a:rPr>
                  <a:t>年</a:t>
                </a:r>
                <a:r>
                  <a:rPr lang="en-US" altLang="zh-CN" sz="1400" dirty="0">
                    <a:solidFill>
                      <a:schemeClr val="bg1"/>
                    </a:solidFill>
                    <a:latin typeface="微软雅黑" panose="020B0503020204020204" charset="-122"/>
                    <a:ea typeface="微软雅黑" panose="020B0503020204020204" charset="-122"/>
                  </a:rPr>
                  <a:t>3</a:t>
                </a:r>
                <a:r>
                  <a:rPr lang="zh-CN" altLang="en-US" sz="1400" dirty="0">
                    <a:solidFill>
                      <a:schemeClr val="bg1"/>
                    </a:solidFill>
                    <a:latin typeface="微软雅黑" panose="020B0503020204020204" charset="-122"/>
                    <a:ea typeface="微软雅黑" panose="020B0503020204020204" charset="-122"/>
                  </a:rPr>
                  <a:t>月</a:t>
                </a:r>
                <a:r>
                  <a:rPr lang="en-US" altLang="zh-CN" sz="1400" dirty="0">
                    <a:solidFill>
                      <a:schemeClr val="bg1"/>
                    </a:solidFill>
                    <a:latin typeface="微软雅黑" panose="020B0503020204020204" charset="-122"/>
                    <a:ea typeface="微软雅黑" panose="020B0503020204020204" charset="-122"/>
                  </a:rPr>
                  <a:t>30</a:t>
                </a:r>
                <a:r>
                  <a:rPr lang="zh-CN" altLang="en-US" sz="1400" dirty="0">
                    <a:solidFill>
                      <a:schemeClr val="bg1"/>
                    </a:solidFill>
                    <a:latin typeface="微软雅黑" panose="020B0503020204020204" charset="-122"/>
                    <a:ea typeface="微软雅黑" panose="020B0503020204020204" charset="-122"/>
                  </a:rPr>
                  <a:t>日新一代北斗导航系统首发星发射时就已经采用了。在导航系统中，这项技术还是独家的。</a:t>
                </a:r>
                <a:endParaRPr lang="zh-CN" altLang="en-US" sz="1600" dirty="0">
                  <a:solidFill>
                    <a:schemeClr val="bg1"/>
                  </a:solidFill>
                  <a:latin typeface="微软雅黑" panose="020B0503020204020204" charset="-122"/>
                  <a:ea typeface="微软雅黑" panose="020B0503020204020204" charset="-122"/>
                </a:endParaRPr>
              </a:p>
            </p:txBody>
          </p:sp>
          <p:sp>
            <p:nvSpPr>
              <p:cNvPr id="12" name="矩形 11">
                <a:extLst>
                  <a:ext uri="{FF2B5EF4-FFF2-40B4-BE49-F238E27FC236}">
                    <a16:creationId xmlns:a16="http://schemas.microsoft.com/office/drawing/2014/main" id="{EEE3694C-ED30-BFB4-4062-AF47F448E77C}"/>
                  </a:ext>
                </a:extLst>
              </p:cNvPr>
              <p:cNvSpPr/>
              <p:nvPr/>
            </p:nvSpPr>
            <p:spPr>
              <a:xfrm>
                <a:off x="874713" y="3320208"/>
                <a:ext cx="3504695" cy="369332"/>
              </a:xfrm>
              <a:prstGeom prst="rect">
                <a:avLst/>
              </a:prstGeom>
              <a:ln>
                <a:noFill/>
              </a:ln>
            </p:spPr>
            <p:txBody>
              <a:bodyPr wrap="square">
                <a:spAutoFit/>
                <a:scene3d>
                  <a:camera prst="orthographicFront"/>
                  <a:lightRig rig="threePt" dir="t"/>
                </a:scene3d>
                <a:sp3d contourW="12700"/>
              </a:bodyPr>
              <a:lstStyle/>
              <a:p>
                <a:pPr algn="l" fontAlgn="base">
                  <a:lnSpc>
                    <a:spcPct val="100000"/>
                  </a:lnSpc>
                  <a:spcBef>
                    <a:spcPts val="1000"/>
                  </a:spcBef>
                  <a:buFont typeface="Arial" panose="020B0604020202020204" pitchFamily="34" charset="0"/>
                </a:pPr>
                <a:r>
                  <a:rPr lang="zh-CN" altLang="en-US" sz="1800" b="1" dirty="0">
                    <a:solidFill>
                      <a:schemeClr val="bg1"/>
                    </a:solidFill>
                    <a:latin typeface="微软雅黑" panose="020B0503020204020204" pitchFamily="34" charset="-122"/>
                    <a:ea typeface="微软雅黑" panose="020B0503020204020204" pitchFamily="34" charset="-122"/>
                  </a:rPr>
                  <a:t>新型导航信号体制技术</a:t>
                </a:r>
                <a:endParaRPr lang="zh-CN" altLang="en-US" b="1" dirty="0">
                  <a:solidFill>
                    <a:schemeClr val="bg1"/>
                  </a:solidFill>
                  <a:latin typeface="微软雅黑" panose="020B0503020204020204" charset="-122"/>
                  <a:ea typeface="微软雅黑" panose="020B0503020204020204" charset="-122"/>
                </a:endParaRPr>
              </a:p>
            </p:txBody>
          </p:sp>
        </p:grpSp>
      </p:grpSp>
      <p:pic>
        <p:nvPicPr>
          <p:cNvPr id="14" name="图片 13">
            <a:extLst>
              <a:ext uri="{FF2B5EF4-FFF2-40B4-BE49-F238E27FC236}">
                <a16:creationId xmlns:a16="http://schemas.microsoft.com/office/drawing/2014/main" id="{C651BD17-27EB-2D6B-AD8B-D23AE20E0E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01455" y="2204646"/>
            <a:ext cx="5370063" cy="2697940"/>
          </a:xfrm>
          <a:prstGeom prst="rect">
            <a:avLst/>
          </a:prstGeom>
        </p:spPr>
      </p:pic>
      <p:pic>
        <p:nvPicPr>
          <p:cNvPr id="2" name="图片 1">
            <a:extLst>
              <a:ext uri="{FF2B5EF4-FFF2-40B4-BE49-F238E27FC236}">
                <a16:creationId xmlns:a16="http://schemas.microsoft.com/office/drawing/2014/main" id="{14E5134F-0A39-E3DF-00D3-3A8962A5087C}"/>
              </a:ext>
            </a:extLst>
          </p:cNvPr>
          <p:cNvPicPr>
            <a:picLocks noChangeAspect="1"/>
          </p:cNvPicPr>
          <p:nvPr/>
        </p:nvPicPr>
        <p:blipFill rotWithShape="1">
          <a:blip r:embed="rId4">
            <a:extLst>
              <a:ext uri="{28A0092B-C50C-407E-A947-70E740481C1C}">
                <a14:useLocalDpi xmlns:a14="http://schemas.microsoft.com/office/drawing/2010/main" val="0"/>
              </a:ext>
            </a:extLst>
          </a:blip>
          <a:srcRect l="4753" t="21844" r="4800" b="23048"/>
          <a:stretch/>
        </p:blipFill>
        <p:spPr>
          <a:xfrm>
            <a:off x="10218624" y="6233099"/>
            <a:ext cx="1956287" cy="624901"/>
          </a:xfrm>
          <a:prstGeom prst="rect">
            <a:avLst/>
          </a:prstGeom>
        </p:spPr>
      </p:pic>
    </p:spTree>
    <p:extLst>
      <p:ext uri="{BB962C8B-B14F-4D97-AF65-F5344CB8AC3E}">
        <p14:creationId xmlns:p14="http://schemas.microsoft.com/office/powerpoint/2010/main" val="101835275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50" fill="hold"/>
                                        <p:tgtEl>
                                          <p:spTgt spid="4"/>
                                        </p:tgtEl>
                                        <p:attrNameLst>
                                          <p:attrName>ppt_w</p:attrName>
                                        </p:attrNameLst>
                                      </p:cBhvr>
                                      <p:tavLst>
                                        <p:tav tm="0">
                                          <p:val>
                                            <p:fltVal val="0"/>
                                          </p:val>
                                        </p:tav>
                                        <p:tav tm="100000">
                                          <p:val>
                                            <p:strVal val="#ppt_w"/>
                                          </p:val>
                                        </p:tav>
                                      </p:tavLst>
                                    </p:anim>
                                    <p:anim calcmode="lin" valueType="num">
                                      <p:cBhvr>
                                        <p:cTn id="8" dur="150" fill="hold"/>
                                        <p:tgtEl>
                                          <p:spTgt spid="4"/>
                                        </p:tgtEl>
                                        <p:attrNameLst>
                                          <p:attrName>ppt_h</p:attrName>
                                        </p:attrNameLst>
                                      </p:cBhvr>
                                      <p:tavLst>
                                        <p:tav tm="0">
                                          <p:val>
                                            <p:fltVal val="0"/>
                                          </p:val>
                                        </p:tav>
                                        <p:tav tm="100000">
                                          <p:val>
                                            <p:strVal val="#ppt_h"/>
                                          </p:val>
                                        </p:tav>
                                      </p:tavLst>
                                    </p:anim>
                                    <p:animEffect transition="in" filter="fade">
                                      <p:cBhvr>
                                        <p:cTn id="9" dur="150"/>
                                        <p:tgtEl>
                                          <p:spTgt spid="4"/>
                                        </p:tgtEl>
                                      </p:cBhvr>
                                    </p:animEffect>
                                  </p:childTnLst>
                                </p:cTn>
                              </p:par>
                            </p:childTnLst>
                          </p:cTn>
                        </p:par>
                        <p:par>
                          <p:cTn id="10" fill="hold">
                            <p:stCondLst>
                              <p:cond delay="15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150"/>
                                        <p:tgtEl>
                                          <p:spTgt spid="3"/>
                                        </p:tgtEl>
                                      </p:cBhvr>
                                    </p:animEffect>
                                  </p:childTnLst>
                                </p:cTn>
                              </p:par>
                            </p:childTnLst>
                          </p:cTn>
                        </p:par>
                        <p:par>
                          <p:cTn id="14" fill="hold">
                            <p:stCondLst>
                              <p:cond delay="3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14" presetClass="entr" presetSubtype="1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randombar(horizontal)">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4">
            <a:extLst>
              <a:ext uri="{FF2B5EF4-FFF2-40B4-BE49-F238E27FC236}">
                <a16:creationId xmlns:a16="http://schemas.microsoft.com/office/drawing/2014/main" id="{70E9214C-FC7C-6293-35D7-89E7945970EB}"/>
              </a:ext>
            </a:extLst>
          </p:cNvPr>
          <p:cNvSpPr/>
          <p:nvPr/>
        </p:nvSpPr>
        <p:spPr>
          <a:xfrm>
            <a:off x="5219071" y="147333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solidFill>
                <a:schemeClr val="bg1">
                  <a:lumMod val="95000"/>
                </a:schemeClr>
              </a:solidFill>
            </a:endParaRPr>
          </a:p>
        </p:txBody>
      </p:sp>
      <p:sp>
        <p:nvSpPr>
          <p:cNvPr id="3" name="矩形 2">
            <a:extLst>
              <a:ext uri="{FF2B5EF4-FFF2-40B4-BE49-F238E27FC236}">
                <a16:creationId xmlns:a16="http://schemas.microsoft.com/office/drawing/2014/main" id="{C0653B36-0A14-E55F-E7B3-19C6DD89DBF7}"/>
              </a:ext>
            </a:extLst>
          </p:cNvPr>
          <p:cNvSpPr/>
          <p:nvPr/>
        </p:nvSpPr>
        <p:spPr>
          <a:xfrm>
            <a:off x="5121880" y="3569404"/>
            <a:ext cx="1826060" cy="584733"/>
          </a:xfrm>
          <a:prstGeom prst="rect">
            <a:avLst/>
          </a:prstGeom>
        </p:spPr>
        <p:txBody>
          <a:bodyPr wrap="none" lIns="91400" tIns="45699" rIns="91400" bIns="45699">
            <a:spAutoFit/>
          </a:bodyPr>
          <a:lstStyle/>
          <a:p>
            <a:pPr lvl="0" defTabSz="914492">
              <a:defRPr/>
            </a:pPr>
            <a:r>
              <a:rPr lang="zh-CN" altLang="en-US" sz="3200" b="1" dirty="0">
                <a:solidFill>
                  <a:schemeClr val="accent1"/>
                </a:solidFill>
                <a:latin typeface="微软雅黑" pitchFamily="34" charset="-122"/>
                <a:ea typeface="微软雅黑" pitchFamily="34" charset="-122"/>
              </a:rPr>
              <a:t>市场应用</a:t>
            </a:r>
            <a:endParaRPr lang="zh-CN" altLang="en-US" sz="3200" kern="0" dirty="0">
              <a:solidFill>
                <a:schemeClr val="accent1"/>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9372C281-3359-DAEA-171B-FF68F505B478}"/>
              </a:ext>
            </a:extLst>
          </p:cNvPr>
          <p:cNvSpPr/>
          <p:nvPr/>
        </p:nvSpPr>
        <p:spPr>
          <a:xfrm>
            <a:off x="5393473" y="2054316"/>
            <a:ext cx="1384594" cy="525486"/>
          </a:xfrm>
          <a:prstGeom prst="rect">
            <a:avLst/>
          </a:prstGeom>
        </p:spPr>
        <p:txBody>
          <a:bodyPr wrap="none" lIns="91400" tIns="45699" rIns="91400" bIns="45699">
            <a:spAutoFit/>
          </a:bodyPr>
          <a:lstStyle/>
          <a:p>
            <a:pPr algn="ctr">
              <a:lnSpc>
                <a:spcPct val="130000"/>
              </a:lnSpc>
              <a:defRPr/>
            </a:pPr>
            <a:r>
              <a:rPr lang="en-US" altLang="zh-CN" sz="23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06</a:t>
            </a:r>
          </a:p>
        </p:txBody>
      </p:sp>
      <p:sp>
        <p:nvSpPr>
          <p:cNvPr id="5" name="矩形 4">
            <a:extLst>
              <a:ext uri="{FF2B5EF4-FFF2-40B4-BE49-F238E27FC236}">
                <a16:creationId xmlns:a16="http://schemas.microsoft.com/office/drawing/2014/main" id="{C79EA576-F958-F928-B6CB-BC99B9D008E1}"/>
              </a:ext>
            </a:extLst>
          </p:cNvPr>
          <p:cNvSpPr/>
          <p:nvPr/>
        </p:nvSpPr>
        <p:spPr>
          <a:xfrm>
            <a:off x="3495554" y="4284398"/>
            <a:ext cx="5173884" cy="418191"/>
          </a:xfrm>
          <a:prstGeom prst="rect">
            <a:avLst/>
          </a:prstGeom>
        </p:spPr>
        <p:txBody>
          <a:bodyPr wrap="square">
            <a:spAutoFit/>
          </a:bodyPr>
          <a:lstStyle/>
          <a:p>
            <a:pPr algn="ctr">
              <a:lnSpc>
                <a:spcPct val="150000"/>
              </a:lnSpc>
            </a:pPr>
            <a:r>
              <a:rPr lang="zh-CN" altLang="en-US" sz="1600" dirty="0">
                <a:solidFill>
                  <a:schemeClr val="bg1"/>
                </a:solidFill>
                <a:latin typeface="微软雅黑" pitchFamily="34" charset="-122"/>
                <a:ea typeface="微软雅黑" pitchFamily="34" charset="-122"/>
              </a:rPr>
              <a:t>对北斗卫星导航系统的市场应用做简要介绍</a:t>
            </a:r>
          </a:p>
        </p:txBody>
      </p:sp>
      <p:cxnSp>
        <p:nvCxnSpPr>
          <p:cNvPr id="6" name="直接连接符 5">
            <a:extLst>
              <a:ext uri="{FF2B5EF4-FFF2-40B4-BE49-F238E27FC236}">
                <a16:creationId xmlns:a16="http://schemas.microsoft.com/office/drawing/2014/main" id="{08C4EE40-988D-DF65-34DF-6DF9CE04D5F8}"/>
              </a:ext>
            </a:extLst>
          </p:cNvPr>
          <p:cNvCxnSpPr>
            <a:cxnSpLocks/>
          </p:cNvCxnSpPr>
          <p:nvPr/>
        </p:nvCxnSpPr>
        <p:spPr>
          <a:xfrm>
            <a:off x="4090737" y="4359082"/>
            <a:ext cx="39885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E1CAF5C3-5D72-6BF9-9462-BFB5FD524B64}"/>
              </a:ext>
            </a:extLst>
          </p:cNvPr>
          <p:cNvCxnSpPr>
            <a:cxnSpLocks/>
          </p:cNvCxnSpPr>
          <p:nvPr/>
        </p:nvCxnSpPr>
        <p:spPr>
          <a:xfrm>
            <a:off x="4090737" y="4702589"/>
            <a:ext cx="39885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29726B33-B13D-239B-775A-1BA03620015B}"/>
              </a:ext>
            </a:extLst>
          </p:cNvPr>
          <p:cNvPicPr>
            <a:picLocks noChangeAspect="1"/>
          </p:cNvPicPr>
          <p:nvPr/>
        </p:nvPicPr>
        <p:blipFill rotWithShape="1">
          <a:blip r:embed="rId3">
            <a:extLst>
              <a:ext uri="{28A0092B-C50C-407E-A947-70E740481C1C}">
                <a14:useLocalDpi xmlns:a14="http://schemas.microsoft.com/office/drawing/2010/main" val="0"/>
              </a:ext>
            </a:extLst>
          </a:blip>
          <a:srcRect l="4753" t="21844" r="4800" b="23048"/>
          <a:stretch/>
        </p:blipFill>
        <p:spPr>
          <a:xfrm>
            <a:off x="10218624" y="6233099"/>
            <a:ext cx="1956287" cy="624901"/>
          </a:xfrm>
          <a:prstGeom prst="rect">
            <a:avLst/>
          </a:prstGeom>
        </p:spPr>
      </p:pic>
    </p:spTree>
    <p:extLst>
      <p:ext uri="{BB962C8B-B14F-4D97-AF65-F5344CB8AC3E}">
        <p14:creationId xmlns:p14="http://schemas.microsoft.com/office/powerpoint/2010/main" val="329571770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par>
                          <p:cTn id="18" fill="hold">
                            <p:stCondLst>
                              <p:cond delay="2000"/>
                            </p:stCondLst>
                            <p:childTnLst>
                              <p:par>
                                <p:cTn id="19" presetID="39" presetClass="entr" presetSubtype="0" accel="10000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5"/>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5"/>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50"/>
                                        <p:tgtEl>
                                          <p:spTgt spid="6"/>
                                        </p:tgtEl>
                                      </p:cBhvr>
                                    </p:animEffect>
                                  </p:childTnLst>
                                </p:cTn>
                              </p:par>
                            </p:childTnLst>
                          </p:cTn>
                        </p:par>
                        <p:par>
                          <p:cTn id="29" fill="hold">
                            <p:stCondLst>
                              <p:cond delay="265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8B21860-5BBD-D5E0-264C-EDB89D2E576E}"/>
              </a:ext>
            </a:extLst>
          </p:cNvPr>
          <p:cNvCxnSpPr/>
          <p:nvPr/>
        </p:nvCxnSpPr>
        <p:spPr>
          <a:xfrm flipV="1">
            <a:off x="1003934" y="690704"/>
            <a:ext cx="10184130" cy="25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645E3F42-5292-7163-E019-6D146174C887}"/>
              </a:ext>
            </a:extLst>
          </p:cNvPr>
          <p:cNvSpPr txBox="1"/>
          <p:nvPr/>
        </p:nvSpPr>
        <p:spPr>
          <a:xfrm>
            <a:off x="3576320" y="159844"/>
            <a:ext cx="4836160"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Part06    </a:t>
            </a:r>
            <a:r>
              <a:rPr lang="zh-CN" altLang="en-US" sz="2000" b="1" dirty="0">
                <a:solidFill>
                  <a:schemeClr val="bg1"/>
                </a:solidFill>
                <a:latin typeface="微软雅黑" panose="020B0503020204020204" pitchFamily="34" charset="-122"/>
                <a:ea typeface="微软雅黑" panose="020B0503020204020204" pitchFamily="34" charset="-122"/>
              </a:rPr>
              <a:t>市场应用</a:t>
            </a:r>
          </a:p>
        </p:txBody>
      </p:sp>
      <p:grpSp>
        <p:nvGrpSpPr>
          <p:cNvPr id="78" name="组合 77">
            <a:extLst>
              <a:ext uri="{FF2B5EF4-FFF2-40B4-BE49-F238E27FC236}">
                <a16:creationId xmlns:a16="http://schemas.microsoft.com/office/drawing/2014/main" id="{AB94CDD4-EBE9-C595-68B5-F216119A6670}"/>
              </a:ext>
            </a:extLst>
          </p:cNvPr>
          <p:cNvGrpSpPr/>
          <p:nvPr/>
        </p:nvGrpSpPr>
        <p:grpSpPr>
          <a:xfrm>
            <a:off x="5753497" y="2416356"/>
            <a:ext cx="859640" cy="741069"/>
            <a:chOff x="5510429" y="2235845"/>
            <a:chExt cx="859640" cy="741069"/>
          </a:xfrm>
        </p:grpSpPr>
        <p:sp>
          <p:nvSpPr>
            <p:cNvPr id="40" name="等腰三角形 39">
              <a:extLst>
                <a:ext uri="{FF2B5EF4-FFF2-40B4-BE49-F238E27FC236}">
                  <a16:creationId xmlns:a16="http://schemas.microsoft.com/office/drawing/2014/main" id="{DFCF97DA-033D-9E2E-7457-3F09ADFA6D0D}"/>
                </a:ext>
              </a:extLst>
            </p:cNvPr>
            <p:cNvSpPr/>
            <p:nvPr/>
          </p:nvSpPr>
          <p:spPr>
            <a:xfrm>
              <a:off x="5510429" y="2235845"/>
              <a:ext cx="859640" cy="741069"/>
            </a:xfrm>
            <a:prstGeom prst="triangle">
              <a:avLst/>
            </a:prstGeom>
            <a:solidFill>
              <a:schemeClr val="bg1">
                <a:alpha val="3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02E56E3F-D746-3561-DFE1-62ED0432D02C}"/>
                </a:ext>
              </a:extLst>
            </p:cNvPr>
            <p:cNvSpPr txBox="1"/>
            <p:nvPr/>
          </p:nvSpPr>
          <p:spPr>
            <a:xfrm>
              <a:off x="5702967" y="2589364"/>
              <a:ext cx="457200"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04</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79" name="组合 78">
            <a:extLst>
              <a:ext uri="{FF2B5EF4-FFF2-40B4-BE49-F238E27FC236}">
                <a16:creationId xmlns:a16="http://schemas.microsoft.com/office/drawing/2014/main" id="{F7E9AE94-3592-0FCE-B7DC-A71339440EDA}"/>
              </a:ext>
            </a:extLst>
          </p:cNvPr>
          <p:cNvGrpSpPr/>
          <p:nvPr/>
        </p:nvGrpSpPr>
        <p:grpSpPr>
          <a:xfrm>
            <a:off x="6961611" y="2808899"/>
            <a:ext cx="741069" cy="859640"/>
            <a:chOff x="6718543" y="2628388"/>
            <a:chExt cx="741069" cy="859640"/>
          </a:xfrm>
        </p:grpSpPr>
        <p:sp>
          <p:nvSpPr>
            <p:cNvPr id="41" name="等腰三角形 40">
              <a:extLst>
                <a:ext uri="{FF2B5EF4-FFF2-40B4-BE49-F238E27FC236}">
                  <a16:creationId xmlns:a16="http://schemas.microsoft.com/office/drawing/2014/main" id="{3184A96D-5594-C238-393C-00B0E0574784}"/>
                </a:ext>
              </a:extLst>
            </p:cNvPr>
            <p:cNvSpPr/>
            <p:nvPr/>
          </p:nvSpPr>
          <p:spPr>
            <a:xfrm rot="2700000">
              <a:off x="6659258" y="2687673"/>
              <a:ext cx="859640" cy="741069"/>
            </a:xfrm>
            <a:prstGeom prst="triangle">
              <a:avLst/>
            </a:prstGeom>
            <a:solidFill>
              <a:schemeClr val="bg1">
                <a:alpha val="3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3154E778-1578-F0DC-9ADE-F6FBB72DDB85}"/>
                </a:ext>
              </a:extLst>
            </p:cNvPr>
            <p:cNvSpPr txBox="1"/>
            <p:nvPr/>
          </p:nvSpPr>
          <p:spPr>
            <a:xfrm>
              <a:off x="6735353" y="2981495"/>
              <a:ext cx="457200"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05</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80" name="组合 79">
            <a:extLst>
              <a:ext uri="{FF2B5EF4-FFF2-40B4-BE49-F238E27FC236}">
                <a16:creationId xmlns:a16="http://schemas.microsoft.com/office/drawing/2014/main" id="{DB278806-229B-1076-7AF8-DC3F83DF874F}"/>
              </a:ext>
            </a:extLst>
          </p:cNvPr>
          <p:cNvGrpSpPr/>
          <p:nvPr/>
        </p:nvGrpSpPr>
        <p:grpSpPr>
          <a:xfrm>
            <a:off x="7151827" y="3887663"/>
            <a:ext cx="859640" cy="741069"/>
            <a:chOff x="6908759" y="3707152"/>
            <a:chExt cx="859640" cy="741069"/>
          </a:xfrm>
        </p:grpSpPr>
        <p:sp>
          <p:nvSpPr>
            <p:cNvPr id="46" name="等腰三角形 45">
              <a:extLst>
                <a:ext uri="{FF2B5EF4-FFF2-40B4-BE49-F238E27FC236}">
                  <a16:creationId xmlns:a16="http://schemas.microsoft.com/office/drawing/2014/main" id="{87041AF4-EEEA-34E9-CBA8-7237450F9A22}"/>
                </a:ext>
              </a:extLst>
            </p:cNvPr>
            <p:cNvSpPr/>
            <p:nvPr/>
          </p:nvSpPr>
          <p:spPr>
            <a:xfrm rot="19875323">
              <a:off x="6908759" y="3707152"/>
              <a:ext cx="859640" cy="741069"/>
            </a:xfrm>
            <a:prstGeom prst="triangle">
              <a:avLst/>
            </a:prstGeom>
            <a:solidFill>
              <a:schemeClr val="bg1">
                <a:alpha val="3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0F4E74BB-EF8B-A429-CE59-4FD9FAF19281}"/>
                </a:ext>
              </a:extLst>
            </p:cNvPr>
            <p:cNvSpPr txBox="1"/>
            <p:nvPr/>
          </p:nvSpPr>
          <p:spPr>
            <a:xfrm>
              <a:off x="7188578" y="4014171"/>
              <a:ext cx="457200"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06</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81" name="组合 80">
            <a:extLst>
              <a:ext uri="{FF2B5EF4-FFF2-40B4-BE49-F238E27FC236}">
                <a16:creationId xmlns:a16="http://schemas.microsoft.com/office/drawing/2014/main" id="{32AA398A-C5FE-C111-9E6F-98F1FB7897EA}"/>
              </a:ext>
            </a:extLst>
          </p:cNvPr>
          <p:cNvGrpSpPr/>
          <p:nvPr/>
        </p:nvGrpSpPr>
        <p:grpSpPr>
          <a:xfrm>
            <a:off x="6832983" y="4873857"/>
            <a:ext cx="859640" cy="741069"/>
            <a:chOff x="6589915" y="4693346"/>
            <a:chExt cx="859640" cy="741069"/>
          </a:xfrm>
        </p:grpSpPr>
        <p:sp>
          <p:nvSpPr>
            <p:cNvPr id="45" name="等腰三角形 44">
              <a:extLst>
                <a:ext uri="{FF2B5EF4-FFF2-40B4-BE49-F238E27FC236}">
                  <a16:creationId xmlns:a16="http://schemas.microsoft.com/office/drawing/2014/main" id="{F82EE3CD-F422-2A41-92A5-D3B6CC4F2BEC}"/>
                </a:ext>
              </a:extLst>
            </p:cNvPr>
            <p:cNvSpPr/>
            <p:nvPr/>
          </p:nvSpPr>
          <p:spPr>
            <a:xfrm rot="950276">
              <a:off x="6589915" y="4693346"/>
              <a:ext cx="859640" cy="741069"/>
            </a:xfrm>
            <a:prstGeom prst="triangle">
              <a:avLst/>
            </a:prstGeom>
            <a:solidFill>
              <a:schemeClr val="bg1">
                <a:alpha val="3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2778D086-687F-024F-29EB-C7D001DDA964}"/>
                </a:ext>
              </a:extLst>
            </p:cNvPr>
            <p:cNvSpPr txBox="1"/>
            <p:nvPr/>
          </p:nvSpPr>
          <p:spPr>
            <a:xfrm>
              <a:off x="6768161" y="5028085"/>
              <a:ext cx="457200"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07</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82" name="组合 81">
            <a:extLst>
              <a:ext uri="{FF2B5EF4-FFF2-40B4-BE49-F238E27FC236}">
                <a16:creationId xmlns:a16="http://schemas.microsoft.com/office/drawing/2014/main" id="{B2E0B17E-3585-4563-24F1-2766DDB9FAA1}"/>
              </a:ext>
            </a:extLst>
          </p:cNvPr>
          <p:cNvGrpSpPr/>
          <p:nvPr/>
        </p:nvGrpSpPr>
        <p:grpSpPr>
          <a:xfrm>
            <a:off x="4714323" y="4912365"/>
            <a:ext cx="859640" cy="741069"/>
            <a:chOff x="4471255" y="4731854"/>
            <a:chExt cx="859640" cy="741069"/>
          </a:xfrm>
        </p:grpSpPr>
        <p:sp>
          <p:nvSpPr>
            <p:cNvPr id="44" name="等腰三角形 43">
              <a:extLst>
                <a:ext uri="{FF2B5EF4-FFF2-40B4-BE49-F238E27FC236}">
                  <a16:creationId xmlns:a16="http://schemas.microsoft.com/office/drawing/2014/main" id="{501D0596-9875-AB5C-AB5C-51CE80E1AE25}"/>
                </a:ext>
              </a:extLst>
            </p:cNvPr>
            <p:cNvSpPr/>
            <p:nvPr/>
          </p:nvSpPr>
          <p:spPr>
            <a:xfrm rot="20678638">
              <a:off x="4471255" y="4731854"/>
              <a:ext cx="859640" cy="741069"/>
            </a:xfrm>
            <a:prstGeom prst="triangle">
              <a:avLst/>
            </a:prstGeom>
            <a:solidFill>
              <a:schemeClr val="bg1">
                <a:alpha val="3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2E22655D-17DD-BF8E-0705-9346ECC77057}"/>
                </a:ext>
              </a:extLst>
            </p:cNvPr>
            <p:cNvSpPr txBox="1"/>
            <p:nvPr/>
          </p:nvSpPr>
          <p:spPr>
            <a:xfrm>
              <a:off x="4688615" y="5042358"/>
              <a:ext cx="457200"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01</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83" name="组合 82">
            <a:extLst>
              <a:ext uri="{FF2B5EF4-FFF2-40B4-BE49-F238E27FC236}">
                <a16:creationId xmlns:a16="http://schemas.microsoft.com/office/drawing/2014/main" id="{00F8E91E-CAD0-1A02-E717-C233A860EA65}"/>
              </a:ext>
            </a:extLst>
          </p:cNvPr>
          <p:cNvGrpSpPr/>
          <p:nvPr/>
        </p:nvGrpSpPr>
        <p:grpSpPr>
          <a:xfrm>
            <a:off x="4369759" y="3847935"/>
            <a:ext cx="859640" cy="741069"/>
            <a:chOff x="4126691" y="3667424"/>
            <a:chExt cx="859640" cy="741069"/>
          </a:xfrm>
        </p:grpSpPr>
        <p:sp>
          <p:nvSpPr>
            <p:cNvPr id="43" name="等腰三角形 42">
              <a:extLst>
                <a:ext uri="{FF2B5EF4-FFF2-40B4-BE49-F238E27FC236}">
                  <a16:creationId xmlns:a16="http://schemas.microsoft.com/office/drawing/2014/main" id="{BDD8EFC1-E6E3-EC09-9131-64CA58E19218}"/>
                </a:ext>
              </a:extLst>
            </p:cNvPr>
            <p:cNvSpPr/>
            <p:nvPr/>
          </p:nvSpPr>
          <p:spPr>
            <a:xfrm rot="1870141">
              <a:off x="4126691" y="3667424"/>
              <a:ext cx="859640" cy="741069"/>
            </a:xfrm>
            <a:prstGeom prst="triangle">
              <a:avLst/>
            </a:prstGeom>
            <a:solidFill>
              <a:schemeClr val="bg1">
                <a:alpha val="3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879F4EB9-28D4-97E0-904D-344188648658}"/>
                </a:ext>
              </a:extLst>
            </p:cNvPr>
            <p:cNvSpPr txBox="1"/>
            <p:nvPr/>
          </p:nvSpPr>
          <p:spPr>
            <a:xfrm>
              <a:off x="4230744" y="3971342"/>
              <a:ext cx="457200"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02</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84" name="组合 83">
            <a:extLst>
              <a:ext uri="{FF2B5EF4-FFF2-40B4-BE49-F238E27FC236}">
                <a16:creationId xmlns:a16="http://schemas.microsoft.com/office/drawing/2014/main" id="{4D972AB6-2B99-1CB3-438D-00F2B78D5E6F}"/>
              </a:ext>
            </a:extLst>
          </p:cNvPr>
          <p:cNvGrpSpPr/>
          <p:nvPr/>
        </p:nvGrpSpPr>
        <p:grpSpPr>
          <a:xfrm>
            <a:off x="4661367" y="2808898"/>
            <a:ext cx="741069" cy="859640"/>
            <a:chOff x="4418299" y="2628387"/>
            <a:chExt cx="741069" cy="859640"/>
          </a:xfrm>
        </p:grpSpPr>
        <p:sp>
          <p:nvSpPr>
            <p:cNvPr id="42" name="等腰三角形 41">
              <a:extLst>
                <a:ext uri="{FF2B5EF4-FFF2-40B4-BE49-F238E27FC236}">
                  <a16:creationId xmlns:a16="http://schemas.microsoft.com/office/drawing/2014/main" id="{17E08C74-340D-84B9-2441-349E81CB978C}"/>
                </a:ext>
              </a:extLst>
            </p:cNvPr>
            <p:cNvSpPr/>
            <p:nvPr/>
          </p:nvSpPr>
          <p:spPr>
            <a:xfrm rot="18858292">
              <a:off x="4359014" y="2687672"/>
              <a:ext cx="859640" cy="741069"/>
            </a:xfrm>
            <a:prstGeom prst="triangle">
              <a:avLst/>
            </a:prstGeom>
            <a:solidFill>
              <a:schemeClr val="bg1">
                <a:alpha val="3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BE6F9D28-4F9C-4DD7-7A77-9E8175462099}"/>
                </a:ext>
              </a:extLst>
            </p:cNvPr>
            <p:cNvSpPr txBox="1"/>
            <p:nvPr/>
          </p:nvSpPr>
          <p:spPr>
            <a:xfrm>
              <a:off x="4668234" y="2951577"/>
              <a:ext cx="457200"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03</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54" name="组合 13">
            <a:extLst>
              <a:ext uri="{FF2B5EF4-FFF2-40B4-BE49-F238E27FC236}">
                <a16:creationId xmlns:a16="http://schemas.microsoft.com/office/drawing/2014/main" id="{F6E18C46-CC48-8661-A567-C6FE3AF2CD3C}"/>
              </a:ext>
            </a:extLst>
          </p:cNvPr>
          <p:cNvGrpSpPr/>
          <p:nvPr/>
        </p:nvGrpSpPr>
        <p:grpSpPr>
          <a:xfrm>
            <a:off x="3575533" y="2736419"/>
            <a:ext cx="1216025" cy="261937"/>
            <a:chOff x="0" y="0"/>
            <a:chExt cx="1505426" cy="262890"/>
          </a:xfrm>
        </p:grpSpPr>
        <p:sp>
          <p:nvSpPr>
            <p:cNvPr id="55" name="直接连接符 9">
              <a:extLst>
                <a:ext uri="{FF2B5EF4-FFF2-40B4-BE49-F238E27FC236}">
                  <a16:creationId xmlns:a16="http://schemas.microsoft.com/office/drawing/2014/main" id="{CB7EE9D9-2F54-679E-BF5B-8A8A2A0207DB}"/>
                </a:ext>
              </a:extLst>
            </p:cNvPr>
            <p:cNvSpPr/>
            <p:nvPr/>
          </p:nvSpPr>
          <p:spPr>
            <a:xfrm flipH="1" flipV="1">
              <a:off x="1154906" y="0"/>
              <a:ext cx="350520" cy="262890"/>
            </a:xfrm>
            <a:prstGeom prst="line">
              <a:avLst/>
            </a:prstGeom>
            <a:ln w="12700" cap="flat" cmpd="sng">
              <a:solidFill>
                <a:schemeClr val="bg1"/>
              </a:solidFill>
              <a:prstDash val="solid"/>
              <a:bevel/>
              <a:headEnd type="none" w="med" len="med"/>
              <a:tailEnd type="none" w="med" len="med"/>
            </a:ln>
          </p:spPr>
        </p:sp>
        <p:sp>
          <p:nvSpPr>
            <p:cNvPr id="56" name="直接连接符 12">
              <a:extLst>
                <a:ext uri="{FF2B5EF4-FFF2-40B4-BE49-F238E27FC236}">
                  <a16:creationId xmlns:a16="http://schemas.microsoft.com/office/drawing/2014/main" id="{B40862E2-EDFD-8146-D49E-F9A0381A2300}"/>
                </a:ext>
              </a:extLst>
            </p:cNvPr>
            <p:cNvSpPr/>
            <p:nvPr/>
          </p:nvSpPr>
          <p:spPr>
            <a:xfrm flipH="1">
              <a:off x="0" y="2381"/>
              <a:ext cx="1157287" cy="1"/>
            </a:xfrm>
            <a:prstGeom prst="line">
              <a:avLst/>
            </a:prstGeom>
            <a:ln w="12700" cap="flat" cmpd="sng">
              <a:solidFill>
                <a:schemeClr val="bg1"/>
              </a:solidFill>
              <a:prstDash val="solid"/>
              <a:bevel/>
              <a:headEnd type="none" w="med" len="med"/>
              <a:tailEnd type="none" w="med" len="med"/>
            </a:ln>
          </p:spPr>
        </p:sp>
      </p:grpSp>
      <p:grpSp>
        <p:nvGrpSpPr>
          <p:cNvPr id="60" name="组合 13">
            <a:extLst>
              <a:ext uri="{FF2B5EF4-FFF2-40B4-BE49-F238E27FC236}">
                <a16:creationId xmlns:a16="http://schemas.microsoft.com/office/drawing/2014/main" id="{50F7F65A-1479-364B-22AE-A79CDFE75877}"/>
              </a:ext>
            </a:extLst>
          </p:cNvPr>
          <p:cNvGrpSpPr/>
          <p:nvPr/>
        </p:nvGrpSpPr>
        <p:grpSpPr>
          <a:xfrm rot="10800000">
            <a:off x="7581647" y="5712644"/>
            <a:ext cx="1216025" cy="261937"/>
            <a:chOff x="0" y="0"/>
            <a:chExt cx="1505426" cy="262890"/>
          </a:xfrm>
        </p:grpSpPr>
        <p:sp>
          <p:nvSpPr>
            <p:cNvPr id="61" name="直接连接符 9">
              <a:extLst>
                <a:ext uri="{FF2B5EF4-FFF2-40B4-BE49-F238E27FC236}">
                  <a16:creationId xmlns:a16="http://schemas.microsoft.com/office/drawing/2014/main" id="{793D783E-DE66-91F9-987D-AFCD7BA21360}"/>
                </a:ext>
              </a:extLst>
            </p:cNvPr>
            <p:cNvSpPr/>
            <p:nvPr/>
          </p:nvSpPr>
          <p:spPr>
            <a:xfrm flipH="1" flipV="1">
              <a:off x="1154906" y="0"/>
              <a:ext cx="350520" cy="262890"/>
            </a:xfrm>
            <a:prstGeom prst="line">
              <a:avLst/>
            </a:prstGeom>
            <a:ln w="12700" cap="flat" cmpd="sng">
              <a:solidFill>
                <a:schemeClr val="bg1"/>
              </a:solidFill>
              <a:prstDash val="solid"/>
              <a:bevel/>
              <a:headEnd type="none" w="med" len="med"/>
              <a:tailEnd type="none" w="med" len="med"/>
            </a:ln>
          </p:spPr>
        </p:sp>
        <p:sp>
          <p:nvSpPr>
            <p:cNvPr id="62" name="直接连接符 12">
              <a:extLst>
                <a:ext uri="{FF2B5EF4-FFF2-40B4-BE49-F238E27FC236}">
                  <a16:creationId xmlns:a16="http://schemas.microsoft.com/office/drawing/2014/main" id="{8F9048B1-9F35-D13A-C732-05B0C790801F}"/>
                </a:ext>
              </a:extLst>
            </p:cNvPr>
            <p:cNvSpPr/>
            <p:nvPr/>
          </p:nvSpPr>
          <p:spPr>
            <a:xfrm flipH="1">
              <a:off x="0" y="2381"/>
              <a:ext cx="1157287" cy="1"/>
            </a:xfrm>
            <a:prstGeom prst="line">
              <a:avLst/>
            </a:prstGeom>
            <a:ln w="12700" cap="flat" cmpd="sng">
              <a:solidFill>
                <a:schemeClr val="bg1"/>
              </a:solidFill>
              <a:prstDash val="solid"/>
              <a:bevel/>
              <a:headEnd type="none" w="med" len="med"/>
              <a:tailEnd type="none" w="med" len="med"/>
            </a:ln>
          </p:spPr>
        </p:sp>
      </p:grpSp>
      <p:cxnSp>
        <p:nvCxnSpPr>
          <p:cNvPr id="65" name="直接连接符 64">
            <a:extLst>
              <a:ext uri="{FF2B5EF4-FFF2-40B4-BE49-F238E27FC236}">
                <a16:creationId xmlns:a16="http://schemas.microsoft.com/office/drawing/2014/main" id="{235B5EA4-E900-80F0-D866-BA3FC468FEF4}"/>
              </a:ext>
            </a:extLst>
          </p:cNvPr>
          <p:cNvCxnSpPr>
            <a:cxnSpLocks/>
            <a:stCxn id="40" idx="0"/>
            <a:endCxn id="93" idx="2"/>
          </p:cNvCxnSpPr>
          <p:nvPr/>
        </p:nvCxnSpPr>
        <p:spPr>
          <a:xfrm flipV="1">
            <a:off x="6183317" y="1773016"/>
            <a:ext cx="11546" cy="643340"/>
          </a:xfrm>
          <a:prstGeom prst="line">
            <a:avLst/>
          </a:prstGeom>
        </p:spPr>
        <p:style>
          <a:lnRef idx="3">
            <a:schemeClr val="accent2"/>
          </a:lnRef>
          <a:fillRef idx="0">
            <a:schemeClr val="accent2"/>
          </a:fillRef>
          <a:effectRef idx="2">
            <a:schemeClr val="accent2"/>
          </a:effectRef>
          <a:fontRef idx="minor">
            <a:schemeClr val="tx1"/>
          </a:fontRef>
        </p:style>
      </p:cxnSp>
      <p:cxnSp>
        <p:nvCxnSpPr>
          <p:cNvPr id="67" name="直接连接符 66">
            <a:extLst>
              <a:ext uri="{FF2B5EF4-FFF2-40B4-BE49-F238E27FC236}">
                <a16:creationId xmlns:a16="http://schemas.microsoft.com/office/drawing/2014/main" id="{8810F6E9-EA38-FA6B-7B8C-BB2E6AF8FE28}"/>
              </a:ext>
            </a:extLst>
          </p:cNvPr>
          <p:cNvCxnSpPr>
            <a:cxnSpLocks/>
          </p:cNvCxnSpPr>
          <p:nvPr/>
        </p:nvCxnSpPr>
        <p:spPr>
          <a:xfrm flipH="1">
            <a:off x="8098002" y="4373495"/>
            <a:ext cx="927523" cy="11705"/>
          </a:xfrm>
          <a:prstGeom prst="line">
            <a:avLst/>
          </a:prstGeom>
        </p:spPr>
        <p:style>
          <a:lnRef idx="3">
            <a:schemeClr val="accent2"/>
          </a:lnRef>
          <a:fillRef idx="0">
            <a:schemeClr val="accent2"/>
          </a:fillRef>
          <a:effectRef idx="2">
            <a:schemeClr val="accent2"/>
          </a:effectRef>
          <a:fontRef idx="minor">
            <a:schemeClr val="tx1"/>
          </a:fontRef>
        </p:style>
      </p:cxnSp>
      <p:grpSp>
        <p:nvGrpSpPr>
          <p:cNvPr id="72" name="组合 71">
            <a:extLst>
              <a:ext uri="{FF2B5EF4-FFF2-40B4-BE49-F238E27FC236}">
                <a16:creationId xmlns:a16="http://schemas.microsoft.com/office/drawing/2014/main" id="{01A3F0BA-0DAB-0233-4CF4-1EB1CBAC7DE0}"/>
              </a:ext>
            </a:extLst>
          </p:cNvPr>
          <p:cNvGrpSpPr/>
          <p:nvPr/>
        </p:nvGrpSpPr>
        <p:grpSpPr>
          <a:xfrm rot="2317459">
            <a:off x="7786685" y="2420484"/>
            <a:ext cx="693161" cy="899856"/>
            <a:chOff x="8988249" y="2067039"/>
            <a:chExt cx="693161" cy="899856"/>
          </a:xfrm>
        </p:grpSpPr>
        <p:cxnSp>
          <p:nvCxnSpPr>
            <p:cNvPr id="70" name="直接连接符 69">
              <a:extLst>
                <a:ext uri="{FF2B5EF4-FFF2-40B4-BE49-F238E27FC236}">
                  <a16:creationId xmlns:a16="http://schemas.microsoft.com/office/drawing/2014/main" id="{DFED1D46-D0F1-1CFC-A360-E7D8493A385C}"/>
                </a:ext>
              </a:extLst>
            </p:cNvPr>
            <p:cNvCxnSpPr>
              <a:cxnSpLocks/>
            </p:cNvCxnSpPr>
            <p:nvPr/>
          </p:nvCxnSpPr>
          <p:spPr>
            <a:xfrm flipV="1">
              <a:off x="8988249" y="2597563"/>
              <a:ext cx="0" cy="369332"/>
            </a:xfrm>
            <a:prstGeom prst="line">
              <a:avLst/>
            </a:prstGeom>
          </p:spPr>
          <p:style>
            <a:lnRef idx="3">
              <a:schemeClr val="accent2"/>
            </a:lnRef>
            <a:fillRef idx="0">
              <a:schemeClr val="accent2"/>
            </a:fillRef>
            <a:effectRef idx="2">
              <a:schemeClr val="accent2"/>
            </a:effectRef>
            <a:fontRef idx="minor">
              <a:schemeClr val="tx1"/>
            </a:fontRef>
          </p:style>
        </p:cxnSp>
        <p:cxnSp>
          <p:nvCxnSpPr>
            <p:cNvPr id="71" name="直接连接符 70">
              <a:extLst>
                <a:ext uri="{FF2B5EF4-FFF2-40B4-BE49-F238E27FC236}">
                  <a16:creationId xmlns:a16="http://schemas.microsoft.com/office/drawing/2014/main" id="{46F47EB1-DAC7-14DD-E8A3-D1E505FF036F}"/>
                </a:ext>
              </a:extLst>
            </p:cNvPr>
            <p:cNvCxnSpPr>
              <a:cxnSpLocks/>
            </p:cNvCxnSpPr>
            <p:nvPr/>
          </p:nvCxnSpPr>
          <p:spPr>
            <a:xfrm flipH="1">
              <a:off x="8995402" y="2067039"/>
              <a:ext cx="686008" cy="533430"/>
            </a:xfrm>
            <a:prstGeom prst="line">
              <a:avLst/>
            </a:prstGeom>
          </p:spPr>
          <p:style>
            <a:lnRef idx="3">
              <a:schemeClr val="accent2"/>
            </a:lnRef>
            <a:fillRef idx="0">
              <a:schemeClr val="accent2"/>
            </a:fillRef>
            <a:effectRef idx="2">
              <a:schemeClr val="accent2"/>
            </a:effectRef>
            <a:fontRef idx="minor">
              <a:schemeClr val="tx1"/>
            </a:fontRef>
          </p:style>
        </p:cxnSp>
      </p:grpSp>
      <p:grpSp>
        <p:nvGrpSpPr>
          <p:cNvPr id="73" name="组合 72">
            <a:extLst>
              <a:ext uri="{FF2B5EF4-FFF2-40B4-BE49-F238E27FC236}">
                <a16:creationId xmlns:a16="http://schemas.microsoft.com/office/drawing/2014/main" id="{66D04B70-DD66-10CE-3321-58610C976D99}"/>
              </a:ext>
            </a:extLst>
          </p:cNvPr>
          <p:cNvGrpSpPr/>
          <p:nvPr/>
        </p:nvGrpSpPr>
        <p:grpSpPr>
          <a:xfrm rot="12973807">
            <a:off x="3957925" y="5438961"/>
            <a:ext cx="693161" cy="899856"/>
            <a:chOff x="8988249" y="2067039"/>
            <a:chExt cx="693161" cy="899856"/>
          </a:xfrm>
        </p:grpSpPr>
        <p:cxnSp>
          <p:nvCxnSpPr>
            <p:cNvPr id="74" name="直接连接符 73">
              <a:extLst>
                <a:ext uri="{FF2B5EF4-FFF2-40B4-BE49-F238E27FC236}">
                  <a16:creationId xmlns:a16="http://schemas.microsoft.com/office/drawing/2014/main" id="{9B91E349-D8A8-0F22-9083-D158A9E902B2}"/>
                </a:ext>
              </a:extLst>
            </p:cNvPr>
            <p:cNvCxnSpPr>
              <a:cxnSpLocks/>
            </p:cNvCxnSpPr>
            <p:nvPr/>
          </p:nvCxnSpPr>
          <p:spPr>
            <a:xfrm flipV="1">
              <a:off x="8988249" y="2597563"/>
              <a:ext cx="0" cy="369332"/>
            </a:xfrm>
            <a:prstGeom prst="line">
              <a:avLst/>
            </a:prstGeom>
          </p:spPr>
          <p:style>
            <a:lnRef idx="3">
              <a:schemeClr val="accent2"/>
            </a:lnRef>
            <a:fillRef idx="0">
              <a:schemeClr val="accent2"/>
            </a:fillRef>
            <a:effectRef idx="2">
              <a:schemeClr val="accent2"/>
            </a:effectRef>
            <a:fontRef idx="minor">
              <a:schemeClr val="tx1"/>
            </a:fontRef>
          </p:style>
        </p:cxnSp>
        <p:cxnSp>
          <p:nvCxnSpPr>
            <p:cNvPr id="75" name="直接连接符 74">
              <a:extLst>
                <a:ext uri="{FF2B5EF4-FFF2-40B4-BE49-F238E27FC236}">
                  <a16:creationId xmlns:a16="http://schemas.microsoft.com/office/drawing/2014/main" id="{2BAB42CB-8997-585F-3A4E-037842C7C5BE}"/>
                </a:ext>
              </a:extLst>
            </p:cNvPr>
            <p:cNvCxnSpPr>
              <a:cxnSpLocks/>
            </p:cNvCxnSpPr>
            <p:nvPr/>
          </p:nvCxnSpPr>
          <p:spPr>
            <a:xfrm flipH="1">
              <a:off x="8995402" y="2067039"/>
              <a:ext cx="686008" cy="533430"/>
            </a:xfrm>
            <a:prstGeom prst="line">
              <a:avLst/>
            </a:prstGeom>
          </p:spPr>
          <p:style>
            <a:lnRef idx="3">
              <a:schemeClr val="accent2"/>
            </a:lnRef>
            <a:fillRef idx="0">
              <a:schemeClr val="accent2"/>
            </a:fillRef>
            <a:effectRef idx="2">
              <a:schemeClr val="accent2"/>
            </a:effectRef>
            <a:fontRef idx="minor">
              <a:schemeClr val="tx1"/>
            </a:fontRef>
          </p:style>
        </p:cxnSp>
      </p:grpSp>
      <p:cxnSp>
        <p:nvCxnSpPr>
          <p:cNvPr id="77" name="直接连接符 76">
            <a:extLst>
              <a:ext uri="{FF2B5EF4-FFF2-40B4-BE49-F238E27FC236}">
                <a16:creationId xmlns:a16="http://schemas.microsoft.com/office/drawing/2014/main" id="{9DF6D1C9-5192-E69A-45CE-3B7EBAED7715}"/>
              </a:ext>
            </a:extLst>
          </p:cNvPr>
          <p:cNvCxnSpPr>
            <a:cxnSpLocks/>
          </p:cNvCxnSpPr>
          <p:nvPr/>
        </p:nvCxnSpPr>
        <p:spPr>
          <a:xfrm flipH="1">
            <a:off x="3351199" y="4324814"/>
            <a:ext cx="927523" cy="11705"/>
          </a:xfrm>
          <a:prstGeom prst="line">
            <a:avLst/>
          </a:prstGeom>
        </p:spPr>
        <p:style>
          <a:lnRef idx="3">
            <a:schemeClr val="accent2"/>
          </a:lnRef>
          <a:fillRef idx="0">
            <a:schemeClr val="accent2"/>
          </a:fillRef>
          <a:effectRef idx="2">
            <a:schemeClr val="accent2"/>
          </a:effectRef>
          <a:fontRef idx="minor">
            <a:schemeClr val="tx1"/>
          </a:fontRef>
        </p:style>
      </p:cxnSp>
      <p:grpSp>
        <p:nvGrpSpPr>
          <p:cNvPr id="86" name="组合 85">
            <a:extLst>
              <a:ext uri="{FF2B5EF4-FFF2-40B4-BE49-F238E27FC236}">
                <a16:creationId xmlns:a16="http://schemas.microsoft.com/office/drawing/2014/main" id="{8B33F18E-D153-CE89-D25B-DDAC995A244B}"/>
              </a:ext>
            </a:extLst>
          </p:cNvPr>
          <p:cNvGrpSpPr/>
          <p:nvPr/>
        </p:nvGrpSpPr>
        <p:grpSpPr>
          <a:xfrm>
            <a:off x="5144143" y="3302290"/>
            <a:ext cx="2078347" cy="2078347"/>
            <a:chOff x="4901075" y="3121779"/>
            <a:chExt cx="2078347" cy="2078347"/>
          </a:xfrm>
        </p:grpSpPr>
        <p:sp>
          <p:nvSpPr>
            <p:cNvPr id="37" name="八边形 36">
              <a:extLst>
                <a:ext uri="{FF2B5EF4-FFF2-40B4-BE49-F238E27FC236}">
                  <a16:creationId xmlns:a16="http://schemas.microsoft.com/office/drawing/2014/main" id="{4036E105-629E-7057-FE4D-BFCD808CB834}"/>
                </a:ext>
              </a:extLst>
            </p:cNvPr>
            <p:cNvSpPr/>
            <p:nvPr/>
          </p:nvSpPr>
          <p:spPr>
            <a:xfrm>
              <a:off x="4901075" y="3121779"/>
              <a:ext cx="2078347" cy="2078347"/>
            </a:xfrm>
            <a:prstGeom prst="octagon">
              <a:avLst/>
            </a:prstGeom>
            <a:solidFill>
              <a:schemeClr val="bg1">
                <a:alpha val="36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FF226579-98FB-F132-5A54-A35883FFCD0D}"/>
                </a:ext>
              </a:extLst>
            </p:cNvPr>
            <p:cNvSpPr txBox="1"/>
            <p:nvPr/>
          </p:nvSpPr>
          <p:spPr>
            <a:xfrm>
              <a:off x="5110046" y="3811629"/>
              <a:ext cx="1803659" cy="707886"/>
            </a:xfrm>
            <a:prstGeom prst="rect">
              <a:avLst/>
            </a:prstGeom>
            <a:noFill/>
          </p:spPr>
          <p:txBody>
            <a:bodyPr wrap="square" rtlCol="0">
              <a:spAutoFit/>
            </a:bodyPr>
            <a:lstStyle/>
            <a:p>
              <a:r>
                <a:rPr lang="zh-CN" altLang="en-US" sz="2000" b="1" dirty="0">
                  <a:solidFill>
                    <a:schemeClr val="bg1"/>
                  </a:solidFill>
                </a:rPr>
                <a:t>北斗导航系统     </a:t>
              </a:r>
              <a:endParaRPr lang="en-US" altLang="zh-CN" sz="2000" b="1" dirty="0">
                <a:solidFill>
                  <a:schemeClr val="bg1"/>
                </a:solidFill>
              </a:endParaRPr>
            </a:p>
            <a:p>
              <a:r>
                <a:rPr lang="en-US" altLang="zh-CN" sz="2000" b="1" dirty="0">
                  <a:solidFill>
                    <a:schemeClr val="bg1"/>
                  </a:solidFill>
                </a:rPr>
                <a:t>  </a:t>
              </a:r>
              <a:r>
                <a:rPr lang="zh-CN" altLang="en-US" sz="2000" b="1" dirty="0">
                  <a:solidFill>
                    <a:schemeClr val="bg1"/>
                  </a:solidFill>
                </a:rPr>
                <a:t>的市场应用</a:t>
              </a:r>
            </a:p>
          </p:txBody>
        </p:sp>
      </p:grpSp>
      <p:sp>
        <p:nvSpPr>
          <p:cNvPr id="87" name="矩形 78">
            <a:extLst>
              <a:ext uri="{FF2B5EF4-FFF2-40B4-BE49-F238E27FC236}">
                <a16:creationId xmlns:a16="http://schemas.microsoft.com/office/drawing/2014/main" id="{7782C573-4A0C-1729-78E2-39B81B9EF655}"/>
              </a:ext>
            </a:extLst>
          </p:cNvPr>
          <p:cNvSpPr/>
          <p:nvPr/>
        </p:nvSpPr>
        <p:spPr>
          <a:xfrm>
            <a:off x="2120529" y="5730794"/>
            <a:ext cx="1627350" cy="523212"/>
          </a:xfrm>
          <a:prstGeom prst="rect">
            <a:avLst/>
          </a:prstGeom>
          <a:noFill/>
          <a:ln w="9525">
            <a:noFill/>
          </a:ln>
        </p:spPr>
        <p:txBody>
          <a:bodyPr wrap="none" lIns="91431" tIns="45716" rIns="91431" bIns="45716">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l" eaLnBrk="1" hangingPunct="1">
              <a:lnSpc>
                <a:spcPct val="100000"/>
              </a:lnSpc>
              <a:spcBef>
                <a:spcPts val="1000"/>
              </a:spcBef>
              <a:buNone/>
            </a:pPr>
            <a:r>
              <a:rPr lang="zh-CN" altLang="en-US" b="1" dirty="0">
                <a:solidFill>
                  <a:schemeClr val="bg1"/>
                </a:solidFill>
                <a:latin typeface="楷体" panose="02010609060101010101" pitchFamily="49" charset="-122"/>
                <a:ea typeface="楷体" panose="02010609060101010101" pitchFamily="49" charset="-122"/>
                <a:sym typeface="方正兰亭黑_GBK" pitchFamily="2" charset="-122"/>
              </a:rPr>
              <a:t>基础产品</a:t>
            </a:r>
            <a:endParaRPr lang="en-US" altLang="zh-CN" b="1" dirty="0">
              <a:solidFill>
                <a:schemeClr val="bg1"/>
              </a:solidFill>
              <a:latin typeface="楷体" panose="02010609060101010101" pitchFamily="49" charset="-122"/>
              <a:ea typeface="楷体" panose="02010609060101010101" pitchFamily="49" charset="-122"/>
              <a:sym typeface="方正兰亭黑_GBK" pitchFamily="2" charset="-122"/>
            </a:endParaRPr>
          </a:p>
        </p:txBody>
      </p:sp>
      <p:sp>
        <p:nvSpPr>
          <p:cNvPr id="91" name="矩形 78">
            <a:extLst>
              <a:ext uri="{FF2B5EF4-FFF2-40B4-BE49-F238E27FC236}">
                <a16:creationId xmlns:a16="http://schemas.microsoft.com/office/drawing/2014/main" id="{51162FFD-472C-058D-6E28-36039E9B1A21}"/>
              </a:ext>
            </a:extLst>
          </p:cNvPr>
          <p:cNvSpPr/>
          <p:nvPr/>
        </p:nvSpPr>
        <p:spPr>
          <a:xfrm>
            <a:off x="2573265" y="2482370"/>
            <a:ext cx="905999" cy="523212"/>
          </a:xfrm>
          <a:prstGeom prst="rect">
            <a:avLst/>
          </a:prstGeom>
          <a:noFill/>
          <a:ln w="9525">
            <a:noFill/>
          </a:ln>
        </p:spPr>
        <p:txBody>
          <a:bodyPr wrap="none" lIns="91431" tIns="45716" rIns="91431" bIns="45716">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l" eaLnBrk="1" hangingPunct="1">
              <a:lnSpc>
                <a:spcPct val="100000"/>
              </a:lnSpc>
              <a:spcBef>
                <a:spcPts val="1000"/>
              </a:spcBef>
              <a:buNone/>
            </a:pPr>
            <a:r>
              <a:rPr lang="zh-CN" altLang="en-US" b="1" dirty="0">
                <a:solidFill>
                  <a:schemeClr val="bg1"/>
                </a:solidFill>
                <a:latin typeface="楷体" panose="02010609060101010101" pitchFamily="49" charset="-122"/>
                <a:ea typeface="楷体" panose="02010609060101010101" pitchFamily="49" charset="-122"/>
                <a:sym typeface="+mn-ea"/>
              </a:rPr>
              <a:t>交通</a:t>
            </a:r>
            <a:endParaRPr lang="en-US" altLang="zh-CN" b="1" dirty="0">
              <a:solidFill>
                <a:schemeClr val="bg1"/>
              </a:solidFill>
              <a:latin typeface="楷体" panose="02010609060101010101" pitchFamily="49" charset="-122"/>
              <a:ea typeface="楷体" panose="02010609060101010101" pitchFamily="49" charset="-122"/>
              <a:sym typeface="方正兰亭黑_GBK" pitchFamily="2" charset="-122"/>
            </a:endParaRPr>
          </a:p>
        </p:txBody>
      </p:sp>
      <p:sp>
        <p:nvSpPr>
          <p:cNvPr id="93" name="矩形 78">
            <a:extLst>
              <a:ext uri="{FF2B5EF4-FFF2-40B4-BE49-F238E27FC236}">
                <a16:creationId xmlns:a16="http://schemas.microsoft.com/office/drawing/2014/main" id="{B0C1C7A7-4866-E535-AEC4-CFE527ECDB2C}"/>
              </a:ext>
            </a:extLst>
          </p:cNvPr>
          <p:cNvSpPr/>
          <p:nvPr/>
        </p:nvSpPr>
        <p:spPr>
          <a:xfrm>
            <a:off x="5741863" y="1249804"/>
            <a:ext cx="905999" cy="523212"/>
          </a:xfrm>
          <a:prstGeom prst="rect">
            <a:avLst/>
          </a:prstGeom>
          <a:noFill/>
          <a:ln w="9525">
            <a:noFill/>
          </a:ln>
        </p:spPr>
        <p:txBody>
          <a:bodyPr wrap="none" lIns="91431" tIns="45716" rIns="91431" bIns="45716">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l" eaLnBrk="1" hangingPunct="1">
              <a:lnSpc>
                <a:spcPct val="100000"/>
              </a:lnSpc>
              <a:spcBef>
                <a:spcPts val="1000"/>
              </a:spcBef>
              <a:buNone/>
            </a:pPr>
            <a:r>
              <a:rPr lang="zh-CN" altLang="en-US" b="1" dirty="0">
                <a:solidFill>
                  <a:schemeClr val="bg1"/>
                </a:solidFill>
                <a:latin typeface="楷体" panose="02010609060101010101" pitchFamily="49" charset="-122"/>
                <a:ea typeface="楷体" panose="02010609060101010101" pitchFamily="49" charset="-122"/>
                <a:sym typeface="+mn-ea"/>
              </a:rPr>
              <a:t>农业</a:t>
            </a:r>
            <a:endParaRPr lang="en-US" altLang="zh-CN" b="1" dirty="0">
              <a:solidFill>
                <a:schemeClr val="bg1"/>
              </a:solidFill>
              <a:latin typeface="楷体" panose="02010609060101010101" pitchFamily="49" charset="-122"/>
              <a:ea typeface="楷体" panose="02010609060101010101" pitchFamily="49" charset="-122"/>
              <a:sym typeface="方正兰亭黑_GBK" pitchFamily="2" charset="-122"/>
            </a:endParaRPr>
          </a:p>
        </p:txBody>
      </p:sp>
      <p:sp>
        <p:nvSpPr>
          <p:cNvPr id="94" name="矩形 78">
            <a:extLst>
              <a:ext uri="{FF2B5EF4-FFF2-40B4-BE49-F238E27FC236}">
                <a16:creationId xmlns:a16="http://schemas.microsoft.com/office/drawing/2014/main" id="{378E32A8-258A-79C3-5824-6FF3128F6653}"/>
              </a:ext>
            </a:extLst>
          </p:cNvPr>
          <p:cNvSpPr/>
          <p:nvPr/>
        </p:nvSpPr>
        <p:spPr>
          <a:xfrm>
            <a:off x="8819944" y="5691949"/>
            <a:ext cx="905999" cy="523212"/>
          </a:xfrm>
          <a:prstGeom prst="rect">
            <a:avLst/>
          </a:prstGeom>
          <a:noFill/>
          <a:ln w="9525">
            <a:noFill/>
          </a:ln>
        </p:spPr>
        <p:txBody>
          <a:bodyPr wrap="none" lIns="91431" tIns="45716" rIns="91431" bIns="45716">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l" eaLnBrk="1" hangingPunct="1">
              <a:lnSpc>
                <a:spcPct val="100000"/>
              </a:lnSpc>
              <a:spcBef>
                <a:spcPts val="1000"/>
              </a:spcBef>
              <a:buNone/>
            </a:pPr>
            <a:r>
              <a:rPr lang="zh-CN" altLang="en-US" b="1" dirty="0">
                <a:solidFill>
                  <a:schemeClr val="bg1"/>
                </a:solidFill>
                <a:latin typeface="楷体" panose="02010609060101010101" pitchFamily="49" charset="-122"/>
                <a:ea typeface="楷体" panose="02010609060101010101" pitchFamily="49" charset="-122"/>
                <a:sym typeface="+mn-ea"/>
              </a:rPr>
              <a:t>林业</a:t>
            </a:r>
            <a:endParaRPr lang="en-US" altLang="zh-CN" b="1" dirty="0">
              <a:solidFill>
                <a:schemeClr val="bg1"/>
              </a:solidFill>
              <a:latin typeface="楷体" panose="02010609060101010101" pitchFamily="49" charset="-122"/>
              <a:ea typeface="楷体" panose="02010609060101010101" pitchFamily="49" charset="-122"/>
              <a:sym typeface="方正兰亭黑_GBK" pitchFamily="2" charset="-122"/>
            </a:endParaRPr>
          </a:p>
        </p:txBody>
      </p:sp>
      <p:sp>
        <p:nvSpPr>
          <p:cNvPr id="95" name="矩形 78">
            <a:extLst>
              <a:ext uri="{FF2B5EF4-FFF2-40B4-BE49-F238E27FC236}">
                <a16:creationId xmlns:a16="http://schemas.microsoft.com/office/drawing/2014/main" id="{3CBF00B0-A601-7F52-DDE4-64D0F88AD90C}"/>
              </a:ext>
            </a:extLst>
          </p:cNvPr>
          <p:cNvSpPr/>
          <p:nvPr/>
        </p:nvSpPr>
        <p:spPr>
          <a:xfrm>
            <a:off x="8797672" y="2433821"/>
            <a:ext cx="1627350" cy="523212"/>
          </a:xfrm>
          <a:prstGeom prst="rect">
            <a:avLst/>
          </a:prstGeom>
          <a:noFill/>
          <a:ln w="9525">
            <a:noFill/>
          </a:ln>
        </p:spPr>
        <p:txBody>
          <a:bodyPr wrap="none" lIns="91431" tIns="45716" rIns="91431" bIns="45716">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l" eaLnBrk="1" hangingPunct="1">
              <a:lnSpc>
                <a:spcPct val="100000"/>
              </a:lnSpc>
              <a:spcBef>
                <a:spcPts val="1000"/>
              </a:spcBef>
              <a:buNone/>
            </a:pPr>
            <a:r>
              <a:rPr lang="zh-CN" altLang="en-US" b="1" dirty="0">
                <a:solidFill>
                  <a:schemeClr val="bg1"/>
                </a:solidFill>
                <a:latin typeface="楷体" panose="02010609060101010101" pitchFamily="49" charset="-122"/>
                <a:ea typeface="楷体" panose="02010609060101010101" pitchFamily="49" charset="-122"/>
                <a:sym typeface="+mn-ea"/>
              </a:rPr>
              <a:t>大众应用</a:t>
            </a:r>
            <a:endParaRPr lang="en-US" altLang="zh-CN" b="1" dirty="0">
              <a:solidFill>
                <a:schemeClr val="bg1"/>
              </a:solidFill>
              <a:latin typeface="楷体" panose="02010609060101010101" pitchFamily="49" charset="-122"/>
              <a:ea typeface="楷体" panose="02010609060101010101" pitchFamily="49" charset="-122"/>
              <a:sym typeface="方正兰亭黑_GBK" pitchFamily="2" charset="-122"/>
            </a:endParaRPr>
          </a:p>
        </p:txBody>
      </p:sp>
      <p:sp>
        <p:nvSpPr>
          <p:cNvPr id="96" name="矩形 78">
            <a:extLst>
              <a:ext uri="{FF2B5EF4-FFF2-40B4-BE49-F238E27FC236}">
                <a16:creationId xmlns:a16="http://schemas.microsoft.com/office/drawing/2014/main" id="{FF527EFD-56D3-2CB2-1821-135562C07CEE}"/>
              </a:ext>
            </a:extLst>
          </p:cNvPr>
          <p:cNvSpPr/>
          <p:nvPr/>
        </p:nvSpPr>
        <p:spPr>
          <a:xfrm>
            <a:off x="2416356" y="4084477"/>
            <a:ext cx="905999" cy="523212"/>
          </a:xfrm>
          <a:prstGeom prst="rect">
            <a:avLst/>
          </a:prstGeom>
          <a:noFill/>
          <a:ln w="9525">
            <a:noFill/>
          </a:ln>
        </p:spPr>
        <p:txBody>
          <a:bodyPr wrap="none" lIns="91431" tIns="45716" rIns="91431" bIns="45716">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l" eaLnBrk="1" hangingPunct="1">
              <a:lnSpc>
                <a:spcPct val="100000"/>
              </a:lnSpc>
              <a:spcBef>
                <a:spcPts val="1000"/>
              </a:spcBef>
              <a:buNone/>
            </a:pPr>
            <a:r>
              <a:rPr lang="zh-CN" altLang="en-US" b="1" dirty="0">
                <a:solidFill>
                  <a:schemeClr val="bg1"/>
                </a:solidFill>
                <a:latin typeface="楷体" panose="02010609060101010101" pitchFamily="49" charset="-122"/>
                <a:ea typeface="楷体" panose="02010609060101010101" pitchFamily="49" charset="-122"/>
                <a:sym typeface="+mn-ea"/>
              </a:rPr>
              <a:t>能源</a:t>
            </a:r>
            <a:endParaRPr lang="en-US" altLang="zh-CN" b="1" dirty="0">
              <a:solidFill>
                <a:schemeClr val="bg1"/>
              </a:solidFill>
              <a:latin typeface="楷体" panose="02010609060101010101" pitchFamily="49" charset="-122"/>
              <a:ea typeface="楷体" panose="02010609060101010101" pitchFamily="49" charset="-122"/>
              <a:sym typeface="方正兰亭黑_GBK" pitchFamily="2" charset="-122"/>
            </a:endParaRPr>
          </a:p>
        </p:txBody>
      </p:sp>
      <p:sp>
        <p:nvSpPr>
          <p:cNvPr id="97" name="矩形 78">
            <a:extLst>
              <a:ext uri="{FF2B5EF4-FFF2-40B4-BE49-F238E27FC236}">
                <a16:creationId xmlns:a16="http://schemas.microsoft.com/office/drawing/2014/main" id="{A13888AE-443A-6DE3-B98B-E0F82E49EA85}"/>
              </a:ext>
            </a:extLst>
          </p:cNvPr>
          <p:cNvSpPr/>
          <p:nvPr/>
        </p:nvSpPr>
        <p:spPr>
          <a:xfrm>
            <a:off x="9039230" y="4105957"/>
            <a:ext cx="905999" cy="523212"/>
          </a:xfrm>
          <a:prstGeom prst="rect">
            <a:avLst/>
          </a:prstGeom>
          <a:noFill/>
          <a:ln w="9525">
            <a:noFill/>
          </a:ln>
        </p:spPr>
        <p:txBody>
          <a:bodyPr wrap="none" lIns="91431" tIns="45716" rIns="91431" bIns="45716">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l" eaLnBrk="1" hangingPunct="1">
              <a:lnSpc>
                <a:spcPct val="100000"/>
              </a:lnSpc>
              <a:spcBef>
                <a:spcPts val="1000"/>
              </a:spcBef>
              <a:buNone/>
            </a:pPr>
            <a:r>
              <a:rPr lang="zh-CN" altLang="en-US" b="1" dirty="0">
                <a:solidFill>
                  <a:schemeClr val="bg1"/>
                </a:solidFill>
                <a:latin typeface="楷体" panose="02010609060101010101" pitchFamily="49" charset="-122"/>
                <a:ea typeface="楷体" panose="02010609060101010101" pitchFamily="49" charset="-122"/>
                <a:sym typeface="+mn-ea"/>
              </a:rPr>
              <a:t>渔业</a:t>
            </a:r>
            <a:endParaRPr lang="en-US" altLang="zh-CN" b="1" dirty="0">
              <a:solidFill>
                <a:schemeClr val="bg1"/>
              </a:solidFill>
              <a:latin typeface="楷体" panose="02010609060101010101" pitchFamily="49" charset="-122"/>
              <a:ea typeface="楷体" panose="02010609060101010101" pitchFamily="49" charset="-122"/>
              <a:sym typeface="方正兰亭黑_GBK" pitchFamily="2" charset="-122"/>
            </a:endParaRPr>
          </a:p>
        </p:txBody>
      </p:sp>
      <p:pic>
        <p:nvPicPr>
          <p:cNvPr id="2" name="图片 1">
            <a:extLst>
              <a:ext uri="{FF2B5EF4-FFF2-40B4-BE49-F238E27FC236}">
                <a16:creationId xmlns:a16="http://schemas.microsoft.com/office/drawing/2014/main" id="{A8E19215-5A40-C7FD-4F5D-56C422775E29}"/>
              </a:ext>
            </a:extLst>
          </p:cNvPr>
          <p:cNvPicPr>
            <a:picLocks noChangeAspect="1"/>
          </p:cNvPicPr>
          <p:nvPr/>
        </p:nvPicPr>
        <p:blipFill rotWithShape="1">
          <a:blip r:embed="rId3">
            <a:extLst>
              <a:ext uri="{28A0092B-C50C-407E-A947-70E740481C1C}">
                <a14:useLocalDpi xmlns:a14="http://schemas.microsoft.com/office/drawing/2010/main" val="0"/>
              </a:ext>
            </a:extLst>
          </a:blip>
          <a:srcRect l="4753" t="21844" r="4800" b="23048"/>
          <a:stretch/>
        </p:blipFill>
        <p:spPr>
          <a:xfrm>
            <a:off x="10218624" y="6233099"/>
            <a:ext cx="1956287" cy="624901"/>
          </a:xfrm>
          <a:prstGeom prst="rect">
            <a:avLst/>
          </a:prstGeom>
        </p:spPr>
      </p:pic>
    </p:spTree>
    <p:extLst>
      <p:ext uri="{BB962C8B-B14F-4D97-AF65-F5344CB8AC3E}">
        <p14:creationId xmlns:p14="http://schemas.microsoft.com/office/powerpoint/2010/main" val="38539965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childTnLst>
                          </p:cTn>
                        </p:par>
                        <p:par>
                          <p:cTn id="10" fill="hold">
                            <p:stCondLst>
                              <p:cond delay="25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250"/>
                                        <p:tgtEl>
                                          <p:spTgt spid="3"/>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299"/>
                                          </p:stCondLst>
                                        </p:cTn>
                                        <p:tgtEl>
                                          <p:spTgt spid="86"/>
                                        </p:tgtEl>
                                        <p:attrNameLst>
                                          <p:attrName>style.visibility</p:attrName>
                                        </p:attrNameLst>
                                      </p:cBhvr>
                                      <p:to>
                                        <p:strVal val="visible"/>
                                      </p:to>
                                    </p:set>
                                  </p:childTnLst>
                                </p:cTn>
                              </p:par>
                            </p:childTnLst>
                          </p:cTn>
                        </p:par>
                        <p:par>
                          <p:cTn id="17" fill="hold">
                            <p:stCondLst>
                              <p:cond delay="800"/>
                            </p:stCondLst>
                            <p:childTnLst>
                              <p:par>
                                <p:cTn id="18" presetID="22" presetClass="entr" presetSubtype="2" fill="hold" nodeType="after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wipe(right)">
                                      <p:cBhvr>
                                        <p:cTn id="20" dur="300"/>
                                        <p:tgtEl>
                                          <p:spTgt spid="82"/>
                                        </p:tgtEl>
                                      </p:cBhvr>
                                    </p:animEffect>
                                  </p:childTnLst>
                                </p:cTn>
                              </p:par>
                            </p:childTnLst>
                          </p:cTn>
                        </p:par>
                        <p:par>
                          <p:cTn id="21" fill="hold">
                            <p:stCondLst>
                              <p:cond delay="1100"/>
                            </p:stCondLst>
                            <p:childTnLst>
                              <p:par>
                                <p:cTn id="22" presetID="22" presetClass="entr" presetSubtype="4" fill="hold" nodeType="after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wipe(down)">
                                      <p:cBhvr>
                                        <p:cTn id="24" dur="300"/>
                                        <p:tgtEl>
                                          <p:spTgt spid="83"/>
                                        </p:tgtEl>
                                      </p:cBhvr>
                                    </p:animEffect>
                                  </p:childTnLst>
                                </p:cTn>
                              </p:par>
                            </p:childTnLst>
                          </p:cTn>
                        </p:par>
                        <p:par>
                          <p:cTn id="25" fill="hold">
                            <p:stCondLst>
                              <p:cond delay="1400"/>
                            </p:stCondLst>
                            <p:childTnLst>
                              <p:par>
                                <p:cTn id="26" presetID="22" presetClass="entr" presetSubtype="4" fill="hold" nodeType="after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wipe(down)">
                                      <p:cBhvr>
                                        <p:cTn id="28" dur="300"/>
                                        <p:tgtEl>
                                          <p:spTgt spid="84"/>
                                        </p:tgtEl>
                                      </p:cBhvr>
                                    </p:animEffect>
                                  </p:childTnLst>
                                </p:cTn>
                              </p:par>
                            </p:childTnLst>
                          </p:cTn>
                        </p:par>
                        <p:par>
                          <p:cTn id="29" fill="hold">
                            <p:stCondLst>
                              <p:cond delay="1700"/>
                            </p:stCondLst>
                            <p:childTnLst>
                              <p:par>
                                <p:cTn id="30" presetID="22" presetClass="entr" presetSubtype="8" fill="hold" nodeType="after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wipe(left)">
                                      <p:cBhvr>
                                        <p:cTn id="32" dur="300"/>
                                        <p:tgtEl>
                                          <p:spTgt spid="78"/>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wipe(left)">
                                      <p:cBhvr>
                                        <p:cTn id="36" dur="300"/>
                                        <p:tgtEl>
                                          <p:spTgt spid="79"/>
                                        </p:tgtEl>
                                      </p:cBhvr>
                                    </p:animEffect>
                                  </p:childTnLst>
                                </p:cTn>
                              </p:par>
                            </p:childTnLst>
                          </p:cTn>
                        </p:par>
                        <p:par>
                          <p:cTn id="37" fill="hold">
                            <p:stCondLst>
                              <p:cond delay="2300"/>
                            </p:stCondLst>
                            <p:childTnLst>
                              <p:par>
                                <p:cTn id="38" presetID="22" presetClass="entr" presetSubtype="1" fill="hold" nodeType="after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wipe(up)">
                                      <p:cBhvr>
                                        <p:cTn id="40" dur="300"/>
                                        <p:tgtEl>
                                          <p:spTgt spid="80"/>
                                        </p:tgtEl>
                                      </p:cBhvr>
                                    </p:animEffect>
                                  </p:childTnLst>
                                </p:cTn>
                              </p:par>
                            </p:childTnLst>
                          </p:cTn>
                        </p:par>
                        <p:par>
                          <p:cTn id="41" fill="hold">
                            <p:stCondLst>
                              <p:cond delay="2600"/>
                            </p:stCondLst>
                            <p:childTnLst>
                              <p:par>
                                <p:cTn id="42" presetID="22" presetClass="entr" presetSubtype="1" fill="hold"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ipe(up)">
                                      <p:cBhvr>
                                        <p:cTn id="44" dur="300"/>
                                        <p:tgtEl>
                                          <p:spTgt spid="81"/>
                                        </p:tgtEl>
                                      </p:cBhvr>
                                    </p:animEffect>
                                  </p:childTnLst>
                                </p:cTn>
                              </p:par>
                            </p:childTnLst>
                          </p:cTn>
                        </p:par>
                        <p:par>
                          <p:cTn id="45" fill="hold">
                            <p:stCondLst>
                              <p:cond delay="2900"/>
                            </p:stCondLst>
                            <p:childTnLst>
                              <p:par>
                                <p:cTn id="46" presetID="22" presetClass="entr" presetSubtype="2" fill="hold" nodeType="after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right)">
                                      <p:cBhvr>
                                        <p:cTn id="48" dur="300"/>
                                        <p:tgtEl>
                                          <p:spTgt spid="73"/>
                                        </p:tgtEl>
                                      </p:cBhvr>
                                    </p:animEffect>
                                  </p:childTnLst>
                                </p:cTn>
                              </p:par>
                            </p:childTnLst>
                          </p:cTn>
                        </p:par>
                        <p:par>
                          <p:cTn id="49" fill="hold">
                            <p:stCondLst>
                              <p:cond delay="3200"/>
                            </p:stCondLst>
                            <p:childTnLst>
                              <p:par>
                                <p:cTn id="50" presetID="22" presetClass="entr" presetSubtype="2" fill="hold" grpId="0" nodeType="afterEffect">
                                  <p:stCondLst>
                                    <p:cond delay="0"/>
                                  </p:stCondLst>
                                  <p:childTnLst>
                                    <p:set>
                                      <p:cBhvr>
                                        <p:cTn id="51" dur="1" fill="hold">
                                          <p:stCondLst>
                                            <p:cond delay="0"/>
                                          </p:stCondLst>
                                        </p:cTn>
                                        <p:tgtEl>
                                          <p:spTgt spid="87"/>
                                        </p:tgtEl>
                                        <p:attrNameLst>
                                          <p:attrName>style.visibility</p:attrName>
                                        </p:attrNameLst>
                                      </p:cBhvr>
                                      <p:to>
                                        <p:strVal val="visible"/>
                                      </p:to>
                                    </p:set>
                                    <p:animEffect transition="in" filter="wipe(right)">
                                      <p:cBhvr>
                                        <p:cTn id="52" dur="300"/>
                                        <p:tgtEl>
                                          <p:spTgt spid="87"/>
                                        </p:tgtEl>
                                      </p:cBhvr>
                                    </p:animEffect>
                                  </p:childTnLst>
                                </p:cTn>
                              </p:par>
                            </p:childTnLst>
                          </p:cTn>
                        </p:par>
                        <p:par>
                          <p:cTn id="53" fill="hold">
                            <p:stCondLst>
                              <p:cond delay="3500"/>
                            </p:stCondLst>
                            <p:childTnLst>
                              <p:par>
                                <p:cTn id="54" presetID="22" presetClass="entr" presetSubtype="2" fill="hold" nodeType="after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wipe(right)">
                                      <p:cBhvr>
                                        <p:cTn id="56" dur="300"/>
                                        <p:tgtEl>
                                          <p:spTgt spid="77"/>
                                        </p:tgtEl>
                                      </p:cBhvr>
                                    </p:animEffect>
                                  </p:childTnLst>
                                </p:cTn>
                              </p:par>
                            </p:childTnLst>
                          </p:cTn>
                        </p:par>
                        <p:par>
                          <p:cTn id="57" fill="hold">
                            <p:stCondLst>
                              <p:cond delay="3800"/>
                            </p:stCondLst>
                            <p:childTnLst>
                              <p:par>
                                <p:cTn id="58" presetID="22" presetClass="entr" presetSubtype="2" fill="hold" grpId="0" nodeType="afterEffect">
                                  <p:stCondLst>
                                    <p:cond delay="0"/>
                                  </p:stCondLst>
                                  <p:childTnLst>
                                    <p:set>
                                      <p:cBhvr>
                                        <p:cTn id="59" dur="1" fill="hold">
                                          <p:stCondLst>
                                            <p:cond delay="0"/>
                                          </p:stCondLst>
                                        </p:cTn>
                                        <p:tgtEl>
                                          <p:spTgt spid="96"/>
                                        </p:tgtEl>
                                        <p:attrNameLst>
                                          <p:attrName>style.visibility</p:attrName>
                                        </p:attrNameLst>
                                      </p:cBhvr>
                                      <p:to>
                                        <p:strVal val="visible"/>
                                      </p:to>
                                    </p:set>
                                    <p:animEffect transition="in" filter="wipe(right)">
                                      <p:cBhvr>
                                        <p:cTn id="60" dur="300"/>
                                        <p:tgtEl>
                                          <p:spTgt spid="96"/>
                                        </p:tgtEl>
                                      </p:cBhvr>
                                    </p:animEffect>
                                  </p:childTnLst>
                                </p:cTn>
                              </p:par>
                            </p:childTnLst>
                          </p:cTn>
                        </p:par>
                        <p:par>
                          <p:cTn id="61" fill="hold">
                            <p:stCondLst>
                              <p:cond delay="4100"/>
                            </p:stCondLst>
                            <p:childTnLst>
                              <p:par>
                                <p:cTn id="62" presetID="22" presetClass="entr" presetSubtype="2" fill="hold" nodeType="afterEffect">
                                  <p:stCondLst>
                                    <p:cond delay="150"/>
                                  </p:stCondLst>
                                  <p:childTnLst>
                                    <p:set>
                                      <p:cBhvr>
                                        <p:cTn id="63" dur="1" fill="hold">
                                          <p:stCondLst>
                                            <p:cond delay="0"/>
                                          </p:stCondLst>
                                        </p:cTn>
                                        <p:tgtEl>
                                          <p:spTgt spid="54"/>
                                        </p:tgtEl>
                                        <p:attrNameLst>
                                          <p:attrName>style.visibility</p:attrName>
                                        </p:attrNameLst>
                                      </p:cBhvr>
                                      <p:to>
                                        <p:strVal val="visible"/>
                                      </p:to>
                                    </p:set>
                                    <p:animEffect filter="wipe(right)">
                                      <p:cBhvr>
                                        <p:cTn id="64" dur="300"/>
                                        <p:tgtEl>
                                          <p:spTgt spid="54"/>
                                        </p:tgtEl>
                                      </p:cBhvr>
                                    </p:animEffect>
                                  </p:childTnLst>
                                </p:cTn>
                              </p:par>
                            </p:childTnLst>
                          </p:cTn>
                        </p:par>
                        <p:par>
                          <p:cTn id="65" fill="hold">
                            <p:stCondLst>
                              <p:cond delay="4550"/>
                            </p:stCondLst>
                            <p:childTnLst>
                              <p:par>
                                <p:cTn id="66" presetID="22" presetClass="entr" presetSubtype="2" fill="hold" grpId="0" nodeType="afterEffect">
                                  <p:stCondLst>
                                    <p:cond delay="0"/>
                                  </p:stCondLst>
                                  <p:childTnLst>
                                    <p:set>
                                      <p:cBhvr>
                                        <p:cTn id="67" dur="1" fill="hold">
                                          <p:stCondLst>
                                            <p:cond delay="0"/>
                                          </p:stCondLst>
                                        </p:cTn>
                                        <p:tgtEl>
                                          <p:spTgt spid="91"/>
                                        </p:tgtEl>
                                        <p:attrNameLst>
                                          <p:attrName>style.visibility</p:attrName>
                                        </p:attrNameLst>
                                      </p:cBhvr>
                                      <p:to>
                                        <p:strVal val="visible"/>
                                      </p:to>
                                    </p:set>
                                    <p:animEffect transition="in" filter="wipe(right)">
                                      <p:cBhvr>
                                        <p:cTn id="68" dur="300"/>
                                        <p:tgtEl>
                                          <p:spTgt spid="91"/>
                                        </p:tgtEl>
                                      </p:cBhvr>
                                    </p:animEffect>
                                  </p:childTnLst>
                                </p:cTn>
                              </p:par>
                            </p:childTnLst>
                          </p:cTn>
                        </p:par>
                        <p:par>
                          <p:cTn id="69" fill="hold">
                            <p:stCondLst>
                              <p:cond delay="4850"/>
                            </p:stCondLst>
                            <p:childTnLst>
                              <p:par>
                                <p:cTn id="70" presetID="22" presetClass="entr" presetSubtype="4" fill="hold" nodeType="after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wipe(down)">
                                      <p:cBhvr>
                                        <p:cTn id="72" dur="300"/>
                                        <p:tgtEl>
                                          <p:spTgt spid="65"/>
                                        </p:tgtEl>
                                      </p:cBhvr>
                                    </p:animEffect>
                                  </p:childTnLst>
                                </p:cTn>
                              </p:par>
                            </p:childTnLst>
                          </p:cTn>
                        </p:par>
                        <p:par>
                          <p:cTn id="73" fill="hold">
                            <p:stCondLst>
                              <p:cond delay="5150"/>
                            </p:stCondLst>
                            <p:childTnLst>
                              <p:par>
                                <p:cTn id="74" presetID="22" presetClass="entr" presetSubtype="4" fill="hold" grpId="0" nodeType="afterEffect">
                                  <p:stCondLst>
                                    <p:cond delay="0"/>
                                  </p:stCondLst>
                                  <p:childTnLst>
                                    <p:set>
                                      <p:cBhvr>
                                        <p:cTn id="75" dur="1" fill="hold">
                                          <p:stCondLst>
                                            <p:cond delay="0"/>
                                          </p:stCondLst>
                                        </p:cTn>
                                        <p:tgtEl>
                                          <p:spTgt spid="93"/>
                                        </p:tgtEl>
                                        <p:attrNameLst>
                                          <p:attrName>style.visibility</p:attrName>
                                        </p:attrNameLst>
                                      </p:cBhvr>
                                      <p:to>
                                        <p:strVal val="visible"/>
                                      </p:to>
                                    </p:set>
                                    <p:animEffect transition="in" filter="wipe(down)">
                                      <p:cBhvr>
                                        <p:cTn id="76" dur="300"/>
                                        <p:tgtEl>
                                          <p:spTgt spid="93"/>
                                        </p:tgtEl>
                                      </p:cBhvr>
                                    </p:animEffect>
                                  </p:childTnLst>
                                </p:cTn>
                              </p:par>
                            </p:childTnLst>
                          </p:cTn>
                        </p:par>
                        <p:par>
                          <p:cTn id="77" fill="hold">
                            <p:stCondLst>
                              <p:cond delay="5450"/>
                            </p:stCondLst>
                            <p:childTnLst>
                              <p:par>
                                <p:cTn id="78" presetID="22" presetClass="entr" presetSubtype="4" fill="hold" nodeType="after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wipe(down)">
                                      <p:cBhvr>
                                        <p:cTn id="80" dur="300"/>
                                        <p:tgtEl>
                                          <p:spTgt spid="72"/>
                                        </p:tgtEl>
                                      </p:cBhvr>
                                    </p:animEffect>
                                  </p:childTnLst>
                                </p:cTn>
                              </p:par>
                            </p:childTnLst>
                          </p:cTn>
                        </p:par>
                        <p:par>
                          <p:cTn id="81" fill="hold">
                            <p:stCondLst>
                              <p:cond delay="5750"/>
                            </p:stCondLst>
                            <p:childTnLst>
                              <p:par>
                                <p:cTn id="82" presetID="22" presetClass="entr" presetSubtype="8" fill="hold" grpId="0" nodeType="afterEffect">
                                  <p:stCondLst>
                                    <p:cond delay="0"/>
                                  </p:stCondLst>
                                  <p:childTnLst>
                                    <p:set>
                                      <p:cBhvr>
                                        <p:cTn id="83" dur="1" fill="hold">
                                          <p:stCondLst>
                                            <p:cond delay="0"/>
                                          </p:stCondLst>
                                        </p:cTn>
                                        <p:tgtEl>
                                          <p:spTgt spid="95"/>
                                        </p:tgtEl>
                                        <p:attrNameLst>
                                          <p:attrName>style.visibility</p:attrName>
                                        </p:attrNameLst>
                                      </p:cBhvr>
                                      <p:to>
                                        <p:strVal val="visible"/>
                                      </p:to>
                                    </p:set>
                                    <p:animEffect filter="wipe(left)">
                                      <p:cBhvr>
                                        <p:cTn id="84" dur="300"/>
                                        <p:tgtEl>
                                          <p:spTgt spid="95"/>
                                        </p:tgtEl>
                                      </p:cBhvr>
                                    </p:animEffect>
                                  </p:childTnLst>
                                </p:cTn>
                              </p:par>
                            </p:childTnLst>
                          </p:cTn>
                        </p:par>
                        <p:par>
                          <p:cTn id="85" fill="hold">
                            <p:stCondLst>
                              <p:cond delay="6050"/>
                            </p:stCondLst>
                            <p:childTnLst>
                              <p:par>
                                <p:cTn id="86" presetID="22" presetClass="entr" presetSubtype="8" fill="hold" nodeType="afterEffect">
                                  <p:stCondLst>
                                    <p:cond delay="0"/>
                                  </p:stCondLst>
                                  <p:childTnLst>
                                    <p:set>
                                      <p:cBhvr>
                                        <p:cTn id="87" dur="1" fill="hold">
                                          <p:stCondLst>
                                            <p:cond delay="0"/>
                                          </p:stCondLst>
                                        </p:cTn>
                                        <p:tgtEl>
                                          <p:spTgt spid="67"/>
                                        </p:tgtEl>
                                        <p:attrNameLst>
                                          <p:attrName>style.visibility</p:attrName>
                                        </p:attrNameLst>
                                      </p:cBhvr>
                                      <p:to>
                                        <p:strVal val="visible"/>
                                      </p:to>
                                    </p:set>
                                    <p:animEffect transition="in" filter="wipe(left)">
                                      <p:cBhvr>
                                        <p:cTn id="88" dur="300"/>
                                        <p:tgtEl>
                                          <p:spTgt spid="67"/>
                                        </p:tgtEl>
                                      </p:cBhvr>
                                    </p:animEffect>
                                  </p:childTnLst>
                                </p:cTn>
                              </p:par>
                            </p:childTnLst>
                          </p:cTn>
                        </p:par>
                        <p:par>
                          <p:cTn id="89" fill="hold">
                            <p:stCondLst>
                              <p:cond delay="6350"/>
                            </p:stCondLst>
                            <p:childTnLst>
                              <p:par>
                                <p:cTn id="90" presetID="22" presetClass="entr" presetSubtype="8" fill="hold" grpId="0" nodeType="afterEffect">
                                  <p:stCondLst>
                                    <p:cond delay="0"/>
                                  </p:stCondLst>
                                  <p:childTnLst>
                                    <p:set>
                                      <p:cBhvr>
                                        <p:cTn id="91" dur="1" fill="hold">
                                          <p:stCondLst>
                                            <p:cond delay="0"/>
                                          </p:stCondLst>
                                        </p:cTn>
                                        <p:tgtEl>
                                          <p:spTgt spid="97"/>
                                        </p:tgtEl>
                                        <p:attrNameLst>
                                          <p:attrName>style.visibility</p:attrName>
                                        </p:attrNameLst>
                                      </p:cBhvr>
                                      <p:to>
                                        <p:strVal val="visible"/>
                                      </p:to>
                                    </p:set>
                                    <p:animEffect filter="wipe(left)">
                                      <p:cBhvr>
                                        <p:cTn id="92" dur="300"/>
                                        <p:tgtEl>
                                          <p:spTgt spid="97"/>
                                        </p:tgtEl>
                                      </p:cBhvr>
                                    </p:animEffect>
                                  </p:childTnLst>
                                </p:cTn>
                              </p:par>
                            </p:childTnLst>
                          </p:cTn>
                        </p:par>
                        <p:par>
                          <p:cTn id="93" fill="hold">
                            <p:stCondLst>
                              <p:cond delay="6650"/>
                            </p:stCondLst>
                            <p:childTnLst>
                              <p:par>
                                <p:cTn id="94" presetID="22" presetClass="entr" presetSubtype="8" fill="hold" nodeType="afterEffect">
                                  <p:stCondLst>
                                    <p:cond delay="150"/>
                                  </p:stCondLst>
                                  <p:childTnLst>
                                    <p:set>
                                      <p:cBhvr>
                                        <p:cTn id="95" dur="1" fill="hold">
                                          <p:stCondLst>
                                            <p:cond delay="0"/>
                                          </p:stCondLst>
                                        </p:cTn>
                                        <p:tgtEl>
                                          <p:spTgt spid="60"/>
                                        </p:tgtEl>
                                        <p:attrNameLst>
                                          <p:attrName>style.visibility</p:attrName>
                                        </p:attrNameLst>
                                      </p:cBhvr>
                                      <p:to>
                                        <p:strVal val="visible"/>
                                      </p:to>
                                    </p:set>
                                    <p:animEffect transition="in" filter="wipe(left)">
                                      <p:cBhvr>
                                        <p:cTn id="96" dur="300"/>
                                        <p:tgtEl>
                                          <p:spTgt spid="60"/>
                                        </p:tgtEl>
                                      </p:cBhvr>
                                    </p:animEffect>
                                  </p:childTnLst>
                                </p:cTn>
                              </p:par>
                            </p:childTnLst>
                          </p:cTn>
                        </p:par>
                        <p:par>
                          <p:cTn id="97" fill="hold">
                            <p:stCondLst>
                              <p:cond delay="7100"/>
                            </p:stCondLst>
                            <p:childTnLst>
                              <p:par>
                                <p:cTn id="98" presetID="22" presetClass="entr" presetSubtype="8" fill="hold" grpId="0" nodeType="afterEffect">
                                  <p:stCondLst>
                                    <p:cond delay="0"/>
                                  </p:stCondLst>
                                  <p:childTnLst>
                                    <p:set>
                                      <p:cBhvr>
                                        <p:cTn id="99" dur="1" fill="hold">
                                          <p:stCondLst>
                                            <p:cond delay="0"/>
                                          </p:stCondLst>
                                        </p:cTn>
                                        <p:tgtEl>
                                          <p:spTgt spid="94"/>
                                        </p:tgtEl>
                                        <p:attrNameLst>
                                          <p:attrName>style.visibility</p:attrName>
                                        </p:attrNameLst>
                                      </p:cBhvr>
                                      <p:to>
                                        <p:strVal val="visible"/>
                                      </p:to>
                                    </p:set>
                                    <p:animEffect filter="wipe(left)">
                                      <p:cBhvr>
                                        <p:cTn id="100" dur="3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7" grpId="0" bldLvl="0"/>
      <p:bldP spid="91" grpId="0" bldLvl="0"/>
      <p:bldP spid="93" grpId="0" bldLvl="0"/>
      <p:bldP spid="94" grpId="0" bldLvl="0"/>
      <p:bldP spid="95" grpId="0" bldLvl="0"/>
      <p:bldP spid="96" grpId="0" bldLvl="0"/>
      <p:bldP spid="97" grpId="0" bldLvl="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5" name="椭圆 34"/>
          <p:cNvSpPr/>
          <p:nvPr/>
        </p:nvSpPr>
        <p:spPr>
          <a:xfrm>
            <a:off x="4884146" y="462687"/>
            <a:ext cx="2149351" cy="21505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endParaRPr lang="zh-CN" altLang="en-US" sz="2399"/>
          </a:p>
        </p:txBody>
      </p:sp>
      <p:sp>
        <p:nvSpPr>
          <p:cNvPr id="36" name="TextBox 59"/>
          <p:cNvSpPr txBox="1">
            <a:spLocks noChangeArrowheads="1"/>
          </p:cNvSpPr>
          <p:nvPr/>
        </p:nvSpPr>
        <p:spPr bwMode="auto">
          <a:xfrm>
            <a:off x="4535815" y="806676"/>
            <a:ext cx="2846014" cy="1224524"/>
          </a:xfrm>
          <a:prstGeom prst="rect">
            <a:avLst/>
          </a:prstGeom>
          <a:noFill/>
          <a:ln>
            <a:noFill/>
          </a:ln>
        </p:spPr>
        <p:txBody>
          <a:bodyPr wrap="square" lIns="91400" tIns="45699" rIns="91400" bIns="45699">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913958">
              <a:lnSpc>
                <a:spcPct val="120000"/>
              </a:lnSpc>
              <a:defRPr/>
            </a:pPr>
            <a:r>
              <a:rPr lang="zh-CN" altLang="en-US" sz="3732" b="1" kern="0" dirty="0">
                <a:solidFill>
                  <a:schemeClr val="bg1">
                    <a:lumMod val="95000"/>
                  </a:schemeClr>
                </a:solidFill>
                <a:latin typeface="微软雅黑" pitchFamily="34" charset="-122"/>
                <a:ea typeface="微软雅黑" pitchFamily="34" charset="-122"/>
              </a:rPr>
              <a:t>目录</a:t>
            </a:r>
            <a:r>
              <a:rPr lang="zh-CN" altLang="en-US" sz="3199" b="1" kern="0" dirty="0">
                <a:solidFill>
                  <a:schemeClr val="bg1">
                    <a:lumMod val="95000"/>
                  </a:schemeClr>
                </a:solidFill>
                <a:latin typeface="微软雅黑" pitchFamily="34" charset="-122"/>
                <a:ea typeface="微软雅黑" pitchFamily="34" charset="-122"/>
              </a:rPr>
              <a:t> </a:t>
            </a:r>
            <a:endParaRPr lang="en-US" altLang="zh-CN" sz="3199" b="1" kern="0" dirty="0">
              <a:solidFill>
                <a:schemeClr val="bg1">
                  <a:lumMod val="95000"/>
                </a:schemeClr>
              </a:solidFill>
              <a:latin typeface="微软雅黑" pitchFamily="34" charset="-122"/>
              <a:ea typeface="微软雅黑" pitchFamily="34" charset="-122"/>
            </a:endParaRPr>
          </a:p>
          <a:p>
            <a:pPr algn="ctr" defTabSz="913958">
              <a:lnSpc>
                <a:spcPct val="120000"/>
              </a:lnSpc>
              <a:defRPr/>
            </a:pPr>
            <a:r>
              <a:rPr lang="en-US" altLang="zh-CN" sz="2399" kern="0" dirty="0">
                <a:solidFill>
                  <a:schemeClr val="bg1">
                    <a:lumMod val="95000"/>
                  </a:schemeClr>
                </a:solidFill>
                <a:latin typeface="微软雅黑" pitchFamily="34" charset="-122"/>
                <a:ea typeface="微软雅黑" pitchFamily="34" charset="-122"/>
              </a:rPr>
              <a:t>Contents</a:t>
            </a:r>
            <a:endParaRPr lang="en-US" altLang="ko-KR" sz="2399" kern="0" dirty="0">
              <a:solidFill>
                <a:schemeClr val="bg1">
                  <a:lumMod val="95000"/>
                </a:schemeClr>
              </a:solidFill>
              <a:latin typeface="微软雅黑" pitchFamily="34" charset="-122"/>
              <a:ea typeface="微软雅黑" pitchFamily="34" charset="-122"/>
            </a:endParaRPr>
          </a:p>
        </p:txBody>
      </p:sp>
      <p:sp>
        <p:nvSpPr>
          <p:cNvPr id="37" name="任意多边形 36"/>
          <p:cNvSpPr/>
          <p:nvPr/>
        </p:nvSpPr>
        <p:spPr>
          <a:xfrm>
            <a:off x="-30184" y="4048123"/>
            <a:ext cx="12233163" cy="1271902"/>
          </a:xfrm>
          <a:custGeom>
            <a:avLst/>
            <a:gdLst>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 fmla="*/ 0 w 12721389"/>
              <a:gd name="connsiteY0" fmla="*/ 503854 h 1049626"/>
              <a:gd name="connsiteX1" fmla="*/ 3593431 w 12721389"/>
              <a:gd name="connsiteY1" fmla="*/ 22591 h 1049626"/>
              <a:gd name="connsiteX2" fmla="*/ 7908758 w 12721389"/>
              <a:gd name="connsiteY2" fmla="*/ 1049286 h 1049626"/>
              <a:gd name="connsiteX3" fmla="*/ 11774905 w 12721389"/>
              <a:gd name="connsiteY3" fmla="*/ 134886 h 1049626"/>
              <a:gd name="connsiteX4" fmla="*/ 12721389 w 12721389"/>
              <a:gd name="connsiteY4" fmla="*/ 6549 h 1049626"/>
              <a:gd name="connsiteX0" fmla="*/ 0 w 12368463"/>
              <a:gd name="connsiteY0" fmla="*/ 498433 h 1044197"/>
              <a:gd name="connsiteX1" fmla="*/ 3593431 w 12368463"/>
              <a:gd name="connsiteY1" fmla="*/ 17170 h 1044197"/>
              <a:gd name="connsiteX2" fmla="*/ 7908758 w 12368463"/>
              <a:gd name="connsiteY2" fmla="*/ 1043865 h 1044197"/>
              <a:gd name="connsiteX3" fmla="*/ 11774905 w 12368463"/>
              <a:gd name="connsiteY3" fmla="*/ 129465 h 1044197"/>
              <a:gd name="connsiteX4" fmla="*/ 12368463 w 12368463"/>
              <a:gd name="connsiteY4" fmla="*/ 113423 h 1044197"/>
              <a:gd name="connsiteX0" fmla="*/ 0 w 12368463"/>
              <a:gd name="connsiteY0" fmla="*/ 498433 h 1044197"/>
              <a:gd name="connsiteX1" fmla="*/ 3593431 w 12368463"/>
              <a:gd name="connsiteY1" fmla="*/ 17170 h 1044197"/>
              <a:gd name="connsiteX2" fmla="*/ 7908758 w 12368463"/>
              <a:gd name="connsiteY2" fmla="*/ 1043865 h 1044197"/>
              <a:gd name="connsiteX3" fmla="*/ 11774905 w 12368463"/>
              <a:gd name="connsiteY3" fmla="*/ 129465 h 1044197"/>
              <a:gd name="connsiteX4" fmla="*/ 12368463 w 12368463"/>
              <a:gd name="connsiteY4" fmla="*/ 113423 h 1044197"/>
              <a:gd name="connsiteX0" fmla="*/ 0 w 12368463"/>
              <a:gd name="connsiteY0" fmla="*/ 498433 h 1045860"/>
              <a:gd name="connsiteX1" fmla="*/ 3593431 w 12368463"/>
              <a:gd name="connsiteY1" fmla="*/ 17170 h 1045860"/>
              <a:gd name="connsiteX2" fmla="*/ 7908758 w 12368463"/>
              <a:gd name="connsiteY2" fmla="*/ 1043865 h 1045860"/>
              <a:gd name="connsiteX3" fmla="*/ 11357810 w 12368463"/>
              <a:gd name="connsiteY3" fmla="*/ 273844 h 1045860"/>
              <a:gd name="connsiteX4" fmla="*/ 12368463 w 12368463"/>
              <a:gd name="connsiteY4" fmla="*/ 113423 h 1045860"/>
              <a:gd name="connsiteX0" fmla="*/ 0 w 12368463"/>
              <a:gd name="connsiteY0" fmla="*/ 503294 h 1146765"/>
              <a:gd name="connsiteX1" fmla="*/ 3593431 w 12368463"/>
              <a:gd name="connsiteY1" fmla="*/ 22031 h 1146765"/>
              <a:gd name="connsiteX2" fmla="*/ 8855242 w 12368463"/>
              <a:gd name="connsiteY2" fmla="*/ 1144979 h 1146765"/>
              <a:gd name="connsiteX3" fmla="*/ 11357810 w 12368463"/>
              <a:gd name="connsiteY3" fmla="*/ 278705 h 1146765"/>
              <a:gd name="connsiteX4" fmla="*/ 12368463 w 12368463"/>
              <a:gd name="connsiteY4" fmla="*/ 118284 h 1146765"/>
              <a:gd name="connsiteX0" fmla="*/ 0 w 12368463"/>
              <a:gd name="connsiteY0" fmla="*/ 503294 h 1157827"/>
              <a:gd name="connsiteX1" fmla="*/ 3593431 w 12368463"/>
              <a:gd name="connsiteY1" fmla="*/ 22031 h 1157827"/>
              <a:gd name="connsiteX2" fmla="*/ 8855242 w 12368463"/>
              <a:gd name="connsiteY2" fmla="*/ 1144979 h 1157827"/>
              <a:gd name="connsiteX3" fmla="*/ 11357810 w 12368463"/>
              <a:gd name="connsiteY3" fmla="*/ 599547 h 1157827"/>
              <a:gd name="connsiteX4" fmla="*/ 12368463 w 12368463"/>
              <a:gd name="connsiteY4" fmla="*/ 118284 h 1157827"/>
              <a:gd name="connsiteX0" fmla="*/ 0 w 12368463"/>
              <a:gd name="connsiteY0" fmla="*/ 503294 h 1161527"/>
              <a:gd name="connsiteX1" fmla="*/ 3593431 w 12368463"/>
              <a:gd name="connsiteY1" fmla="*/ 22031 h 1161527"/>
              <a:gd name="connsiteX2" fmla="*/ 8855242 w 12368463"/>
              <a:gd name="connsiteY2" fmla="*/ 1144979 h 1161527"/>
              <a:gd name="connsiteX3" fmla="*/ 11357810 w 12368463"/>
              <a:gd name="connsiteY3" fmla="*/ 599547 h 1161527"/>
              <a:gd name="connsiteX4" fmla="*/ 12368463 w 12368463"/>
              <a:gd name="connsiteY4" fmla="*/ 118284 h 1161527"/>
              <a:gd name="connsiteX0" fmla="*/ 0 w 12609094"/>
              <a:gd name="connsiteY0" fmla="*/ 503294 h 1157530"/>
              <a:gd name="connsiteX1" fmla="*/ 3593431 w 12609094"/>
              <a:gd name="connsiteY1" fmla="*/ 22031 h 1157530"/>
              <a:gd name="connsiteX2" fmla="*/ 8855242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57530"/>
              <a:gd name="connsiteX1" fmla="*/ 3593431 w 12609094"/>
              <a:gd name="connsiteY1" fmla="*/ 22031 h 1157530"/>
              <a:gd name="connsiteX2" fmla="*/ 8855242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57530"/>
              <a:gd name="connsiteX1" fmla="*/ 3593431 w 12609094"/>
              <a:gd name="connsiteY1" fmla="*/ 22031 h 1157530"/>
              <a:gd name="connsiteX2" fmla="*/ 8678779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45790"/>
              <a:gd name="connsiteX1" fmla="*/ 3593431 w 12609094"/>
              <a:gd name="connsiteY1" fmla="*/ 22031 h 1145790"/>
              <a:gd name="connsiteX2" fmla="*/ 8678779 w 12609094"/>
              <a:gd name="connsiteY2" fmla="*/ 1144979 h 1145790"/>
              <a:gd name="connsiteX3" fmla="*/ 12609094 w 12609094"/>
              <a:gd name="connsiteY3" fmla="*/ 198494 h 1145790"/>
              <a:gd name="connsiteX0" fmla="*/ 0 w 12609094"/>
              <a:gd name="connsiteY0" fmla="*/ 458098 h 1100219"/>
              <a:gd name="connsiteX1" fmla="*/ 4010526 w 12609094"/>
              <a:gd name="connsiteY1" fmla="*/ 24961 h 1100219"/>
              <a:gd name="connsiteX2" fmla="*/ 8678779 w 12609094"/>
              <a:gd name="connsiteY2" fmla="*/ 1099783 h 1100219"/>
              <a:gd name="connsiteX3" fmla="*/ 12609094 w 12609094"/>
              <a:gd name="connsiteY3" fmla="*/ 153298 h 1100219"/>
              <a:gd name="connsiteX0" fmla="*/ 0 w 12609094"/>
              <a:gd name="connsiteY0" fmla="*/ 459006 h 1117160"/>
              <a:gd name="connsiteX1" fmla="*/ 4010526 w 12609094"/>
              <a:gd name="connsiteY1" fmla="*/ 25869 h 1117160"/>
              <a:gd name="connsiteX2" fmla="*/ 8999621 w 12609094"/>
              <a:gd name="connsiteY2" fmla="*/ 1116733 h 1117160"/>
              <a:gd name="connsiteX3" fmla="*/ 12609094 w 12609094"/>
              <a:gd name="connsiteY3" fmla="*/ 154206 h 1117160"/>
              <a:gd name="connsiteX0" fmla="*/ 0 w 12288251"/>
              <a:gd name="connsiteY0" fmla="*/ 459006 h 1118949"/>
              <a:gd name="connsiteX1" fmla="*/ 4010526 w 12288251"/>
              <a:gd name="connsiteY1" fmla="*/ 25869 h 1118949"/>
              <a:gd name="connsiteX2" fmla="*/ 8999621 w 12288251"/>
              <a:gd name="connsiteY2" fmla="*/ 1116733 h 1118949"/>
              <a:gd name="connsiteX3" fmla="*/ 12288251 w 12288251"/>
              <a:gd name="connsiteY3" fmla="*/ 298585 h 1118949"/>
              <a:gd name="connsiteX0" fmla="*/ 0 w 12288251"/>
              <a:gd name="connsiteY0" fmla="*/ 459006 h 1119678"/>
              <a:gd name="connsiteX1" fmla="*/ 4010526 w 12288251"/>
              <a:gd name="connsiteY1" fmla="*/ 25869 h 1119678"/>
              <a:gd name="connsiteX2" fmla="*/ 8999621 w 12288251"/>
              <a:gd name="connsiteY2" fmla="*/ 1116733 h 1119678"/>
              <a:gd name="connsiteX3" fmla="*/ 12288251 w 12288251"/>
              <a:gd name="connsiteY3" fmla="*/ 298585 h 1119678"/>
              <a:gd name="connsiteX0" fmla="*/ 0 w 12336378"/>
              <a:gd name="connsiteY0" fmla="*/ 459006 h 1119678"/>
              <a:gd name="connsiteX1" fmla="*/ 4010526 w 12336378"/>
              <a:gd name="connsiteY1" fmla="*/ 25869 h 1119678"/>
              <a:gd name="connsiteX2" fmla="*/ 8999621 w 12336378"/>
              <a:gd name="connsiteY2" fmla="*/ 1116733 h 1119678"/>
              <a:gd name="connsiteX3" fmla="*/ 12336378 w 12336378"/>
              <a:gd name="connsiteY3" fmla="*/ 298585 h 1119678"/>
              <a:gd name="connsiteX0" fmla="*/ 0 w 12336378"/>
              <a:gd name="connsiteY0" fmla="*/ 459006 h 1119864"/>
              <a:gd name="connsiteX1" fmla="*/ 4010526 w 12336378"/>
              <a:gd name="connsiteY1" fmla="*/ 25869 h 1119864"/>
              <a:gd name="connsiteX2" fmla="*/ 8999621 w 12336378"/>
              <a:gd name="connsiteY2" fmla="*/ 1116733 h 1119864"/>
              <a:gd name="connsiteX3" fmla="*/ 12336378 w 12336378"/>
              <a:gd name="connsiteY3" fmla="*/ 298585 h 1119864"/>
              <a:gd name="connsiteX0" fmla="*/ 0 w 12336378"/>
              <a:gd name="connsiteY0" fmla="*/ 459920 h 1136723"/>
              <a:gd name="connsiteX1" fmla="*/ 4010526 w 12336378"/>
              <a:gd name="connsiteY1" fmla="*/ 26783 h 1136723"/>
              <a:gd name="connsiteX2" fmla="*/ 9160042 w 12336378"/>
              <a:gd name="connsiteY2" fmla="*/ 1133689 h 1136723"/>
              <a:gd name="connsiteX3" fmla="*/ 12336378 w 12336378"/>
              <a:gd name="connsiteY3" fmla="*/ 299499 h 1136723"/>
              <a:gd name="connsiteX0" fmla="*/ 0 w 12336378"/>
              <a:gd name="connsiteY0" fmla="*/ 489883 h 1167372"/>
              <a:gd name="connsiteX1" fmla="*/ 3930315 w 12336378"/>
              <a:gd name="connsiteY1" fmla="*/ 24662 h 1167372"/>
              <a:gd name="connsiteX2" fmla="*/ 9160042 w 12336378"/>
              <a:gd name="connsiteY2" fmla="*/ 1163652 h 1167372"/>
              <a:gd name="connsiteX3" fmla="*/ 12336378 w 12336378"/>
              <a:gd name="connsiteY3" fmla="*/ 329462 h 1167372"/>
              <a:gd name="connsiteX0" fmla="*/ 0 w 12336378"/>
              <a:gd name="connsiteY0" fmla="*/ 489883 h 1167372"/>
              <a:gd name="connsiteX1" fmla="*/ 3930315 w 12336378"/>
              <a:gd name="connsiteY1" fmla="*/ 24662 h 1167372"/>
              <a:gd name="connsiteX2" fmla="*/ 9160042 w 12336378"/>
              <a:gd name="connsiteY2" fmla="*/ 1163652 h 1167372"/>
              <a:gd name="connsiteX3" fmla="*/ 12336378 w 12336378"/>
              <a:gd name="connsiteY3" fmla="*/ 329462 h 1167372"/>
              <a:gd name="connsiteX0" fmla="*/ 0 w 12336378"/>
              <a:gd name="connsiteY0" fmla="*/ 489883 h 1166384"/>
              <a:gd name="connsiteX1" fmla="*/ 3930315 w 12336378"/>
              <a:gd name="connsiteY1" fmla="*/ 24662 h 1166384"/>
              <a:gd name="connsiteX2" fmla="*/ 9160042 w 12336378"/>
              <a:gd name="connsiteY2" fmla="*/ 1163652 h 1166384"/>
              <a:gd name="connsiteX3" fmla="*/ 12336378 w 12336378"/>
              <a:gd name="connsiteY3" fmla="*/ 329462 h 1166384"/>
              <a:gd name="connsiteX0" fmla="*/ 0 w 12256167"/>
              <a:gd name="connsiteY0" fmla="*/ 489883 h 1168885"/>
              <a:gd name="connsiteX1" fmla="*/ 3930315 w 12256167"/>
              <a:gd name="connsiteY1" fmla="*/ 24662 h 1168885"/>
              <a:gd name="connsiteX2" fmla="*/ 9160042 w 12256167"/>
              <a:gd name="connsiteY2" fmla="*/ 1163652 h 1168885"/>
              <a:gd name="connsiteX3" fmla="*/ 12256167 w 12256167"/>
              <a:gd name="connsiteY3" fmla="*/ 425715 h 1168885"/>
              <a:gd name="connsiteX0" fmla="*/ 0 w 12240125"/>
              <a:gd name="connsiteY0" fmla="*/ 238646 h 1254532"/>
              <a:gd name="connsiteX1" fmla="*/ 3914273 w 12240125"/>
              <a:gd name="connsiteY1" fmla="*/ 110309 h 1254532"/>
              <a:gd name="connsiteX2" fmla="*/ 9144000 w 12240125"/>
              <a:gd name="connsiteY2" fmla="*/ 1249299 h 1254532"/>
              <a:gd name="connsiteX3" fmla="*/ 12240125 w 12240125"/>
              <a:gd name="connsiteY3" fmla="*/ 511362 h 1254532"/>
              <a:gd name="connsiteX0" fmla="*/ 0 w 12240125"/>
              <a:gd name="connsiteY0" fmla="*/ 259219 h 1275890"/>
              <a:gd name="connsiteX1" fmla="*/ 3978441 w 12240125"/>
              <a:gd name="connsiteY1" fmla="*/ 98798 h 1275890"/>
              <a:gd name="connsiteX2" fmla="*/ 9144000 w 12240125"/>
              <a:gd name="connsiteY2" fmla="*/ 1269872 h 1275890"/>
              <a:gd name="connsiteX3" fmla="*/ 12240125 w 12240125"/>
              <a:gd name="connsiteY3" fmla="*/ 531935 h 1275890"/>
              <a:gd name="connsiteX0" fmla="*/ 0 w 12240125"/>
              <a:gd name="connsiteY0" fmla="*/ 259219 h 1271902"/>
              <a:gd name="connsiteX1" fmla="*/ 3978441 w 12240125"/>
              <a:gd name="connsiteY1" fmla="*/ 98798 h 1271902"/>
              <a:gd name="connsiteX2" fmla="*/ 9144000 w 12240125"/>
              <a:gd name="connsiteY2" fmla="*/ 1269872 h 1271902"/>
              <a:gd name="connsiteX3" fmla="*/ 12240125 w 12240125"/>
              <a:gd name="connsiteY3" fmla="*/ 531935 h 1271902"/>
              <a:gd name="connsiteX0" fmla="*/ 0 w 12240125"/>
              <a:gd name="connsiteY0" fmla="*/ 259219 h 1271902"/>
              <a:gd name="connsiteX1" fmla="*/ 3978441 w 12240125"/>
              <a:gd name="connsiteY1" fmla="*/ 98798 h 1271902"/>
              <a:gd name="connsiteX2" fmla="*/ 8999621 w 12240125"/>
              <a:gd name="connsiteY2" fmla="*/ 1269872 h 1271902"/>
              <a:gd name="connsiteX3" fmla="*/ 12240125 w 12240125"/>
              <a:gd name="connsiteY3" fmla="*/ 531935 h 1271902"/>
            </a:gdLst>
            <a:ahLst/>
            <a:cxnLst>
              <a:cxn ang="0">
                <a:pos x="connsiteX0" y="connsiteY0"/>
              </a:cxn>
              <a:cxn ang="0">
                <a:pos x="connsiteX1" y="connsiteY1"/>
              </a:cxn>
              <a:cxn ang="0">
                <a:pos x="connsiteX2" y="connsiteY2"/>
              </a:cxn>
              <a:cxn ang="0">
                <a:pos x="connsiteX3" y="connsiteY3"/>
              </a:cxn>
            </a:cxnLst>
            <a:rect l="l" t="t" r="r" b="b"/>
            <a:pathLst>
              <a:path w="12240125" h="1271902">
                <a:moveTo>
                  <a:pt x="0" y="259219"/>
                </a:moveTo>
                <a:cubicBezTo>
                  <a:pt x="1137652" y="-26865"/>
                  <a:pt x="2478504" y="-69644"/>
                  <a:pt x="3978441" y="98798"/>
                </a:cubicBezTo>
                <a:cubicBezTo>
                  <a:pt x="5478378" y="267240"/>
                  <a:pt x="7606632" y="1229768"/>
                  <a:pt x="8999621" y="1269872"/>
                </a:cubicBezTo>
                <a:cubicBezTo>
                  <a:pt x="10392610" y="1309976"/>
                  <a:pt x="11902573" y="745162"/>
                  <a:pt x="12240125" y="531935"/>
                </a:cubicBezTo>
              </a:path>
            </a:pathLst>
          </a:cu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endParaRPr lang="zh-CN" altLang="en-US" sz="2399"/>
          </a:p>
        </p:txBody>
      </p:sp>
      <p:sp>
        <p:nvSpPr>
          <p:cNvPr id="48" name="Oval 4"/>
          <p:cNvSpPr/>
          <p:nvPr/>
        </p:nvSpPr>
        <p:spPr>
          <a:xfrm>
            <a:off x="726046" y="3917342"/>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dirty="0">
                <a:solidFill>
                  <a:schemeClr val="bg1">
                    <a:lumMod val="95000"/>
                  </a:schemeClr>
                </a:solidFill>
              </a:rPr>
              <a:t>1</a:t>
            </a:r>
          </a:p>
        </p:txBody>
      </p:sp>
      <p:sp>
        <p:nvSpPr>
          <p:cNvPr id="53" name="Oval 4"/>
          <p:cNvSpPr/>
          <p:nvPr/>
        </p:nvSpPr>
        <p:spPr>
          <a:xfrm>
            <a:off x="2300141" y="3807497"/>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dirty="0">
                <a:solidFill>
                  <a:schemeClr val="bg1">
                    <a:lumMod val="95000"/>
                  </a:schemeClr>
                </a:solidFill>
              </a:rPr>
              <a:t>2</a:t>
            </a:r>
          </a:p>
        </p:txBody>
      </p:sp>
      <p:sp>
        <p:nvSpPr>
          <p:cNvPr id="56" name="Oval 4"/>
          <p:cNvSpPr/>
          <p:nvPr/>
        </p:nvSpPr>
        <p:spPr>
          <a:xfrm>
            <a:off x="3902212" y="3926191"/>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dirty="0">
                <a:solidFill>
                  <a:schemeClr val="bg1">
                    <a:lumMod val="95000"/>
                  </a:schemeClr>
                </a:solidFill>
              </a:rPr>
              <a:t>3</a:t>
            </a:r>
          </a:p>
        </p:txBody>
      </p:sp>
      <p:sp>
        <p:nvSpPr>
          <p:cNvPr id="59" name="Oval 4"/>
          <p:cNvSpPr/>
          <p:nvPr/>
        </p:nvSpPr>
        <p:spPr>
          <a:xfrm>
            <a:off x="5617897" y="4318776"/>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dirty="0">
                <a:solidFill>
                  <a:schemeClr val="bg1">
                    <a:lumMod val="95000"/>
                  </a:schemeClr>
                </a:solidFill>
              </a:rPr>
              <a:t>4</a:t>
            </a:r>
          </a:p>
        </p:txBody>
      </p:sp>
      <p:sp>
        <p:nvSpPr>
          <p:cNvPr id="61" name="矩形 60"/>
          <p:cNvSpPr/>
          <p:nvPr/>
        </p:nvSpPr>
        <p:spPr>
          <a:xfrm>
            <a:off x="286519" y="4538507"/>
            <a:ext cx="1498856" cy="781518"/>
          </a:xfrm>
          <a:prstGeom prst="rect">
            <a:avLst/>
          </a:prstGeom>
        </p:spPr>
        <p:txBody>
          <a:bodyPr wrap="none" lIns="91400" tIns="45699" rIns="91400" bIns="45699">
            <a:spAutoFit/>
          </a:bodyPr>
          <a:lstStyle/>
          <a:p>
            <a:pPr algn="ctr">
              <a:lnSpc>
                <a:spcPct val="130000"/>
              </a:lnSpc>
              <a:defRPr/>
            </a:pPr>
            <a:r>
              <a:rPr lang="en-US" altLang="zh-CN" sz="15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01</a:t>
            </a:r>
          </a:p>
          <a:p>
            <a:pPr lvl="0" defTabSz="914492">
              <a:defRPr/>
            </a:pPr>
            <a:r>
              <a:rPr lang="zh-CN" altLang="en-US" sz="2400" b="1" dirty="0">
                <a:solidFill>
                  <a:schemeClr val="bg1"/>
                </a:solidFill>
                <a:latin typeface="微软雅黑" pitchFamily="34" charset="-122"/>
                <a:ea typeface="微软雅黑" pitchFamily="34" charset="-122"/>
              </a:rPr>
              <a:t>简要概况</a:t>
            </a:r>
            <a:endParaRPr lang="zh-CN" altLang="en-US" sz="2400" kern="0" dirty="0">
              <a:solidFill>
                <a:schemeClr val="bg1"/>
              </a:solidFill>
              <a:latin typeface="微软雅黑" pitchFamily="34" charset="-122"/>
              <a:ea typeface="微软雅黑" pitchFamily="34" charset="-122"/>
            </a:endParaRPr>
          </a:p>
        </p:txBody>
      </p:sp>
      <p:sp>
        <p:nvSpPr>
          <p:cNvPr id="62" name="矩形 61"/>
          <p:cNvSpPr/>
          <p:nvPr/>
        </p:nvSpPr>
        <p:spPr>
          <a:xfrm>
            <a:off x="1905347" y="4461145"/>
            <a:ext cx="1415691" cy="781518"/>
          </a:xfrm>
          <a:prstGeom prst="rect">
            <a:avLst/>
          </a:prstGeom>
        </p:spPr>
        <p:txBody>
          <a:bodyPr wrap="none" lIns="91400" tIns="45699" rIns="91400" bIns="45699">
            <a:spAutoFit/>
          </a:bodyPr>
          <a:lstStyle/>
          <a:p>
            <a:pPr algn="ctr">
              <a:lnSpc>
                <a:spcPct val="130000"/>
              </a:lnSpc>
              <a:defRPr/>
            </a:pPr>
            <a:r>
              <a:rPr lang="en-US" altLang="zh-CN" sz="15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02</a:t>
            </a:r>
          </a:p>
          <a:p>
            <a:pPr lvl="0" defTabSz="914492">
              <a:defRPr/>
            </a:pPr>
            <a:r>
              <a:rPr lang="zh-CN" altLang="en-US" sz="2400" b="1" dirty="0">
                <a:solidFill>
                  <a:schemeClr val="bg1"/>
                </a:solidFill>
                <a:latin typeface="微软雅黑" pitchFamily="34" charset="-122"/>
                <a:ea typeface="微软雅黑" pitchFamily="34" charset="-122"/>
              </a:rPr>
              <a:t>发展历史</a:t>
            </a:r>
            <a:endParaRPr lang="zh-CN" altLang="en-US" sz="2400" kern="0" dirty="0">
              <a:solidFill>
                <a:schemeClr val="bg1"/>
              </a:solidFill>
              <a:latin typeface="微软雅黑" pitchFamily="34" charset="-122"/>
              <a:ea typeface="微软雅黑" pitchFamily="34" charset="-122"/>
            </a:endParaRPr>
          </a:p>
        </p:txBody>
      </p:sp>
      <p:sp>
        <p:nvSpPr>
          <p:cNvPr id="63" name="矩形 62"/>
          <p:cNvSpPr/>
          <p:nvPr/>
        </p:nvSpPr>
        <p:spPr>
          <a:xfrm>
            <a:off x="3456648" y="2889598"/>
            <a:ext cx="1506037" cy="781518"/>
          </a:xfrm>
          <a:prstGeom prst="rect">
            <a:avLst/>
          </a:prstGeom>
        </p:spPr>
        <p:txBody>
          <a:bodyPr wrap="none" lIns="91400" tIns="45699" rIns="91400" bIns="45699">
            <a:spAutoFit/>
          </a:bodyPr>
          <a:lstStyle/>
          <a:p>
            <a:pPr algn="ctr">
              <a:lnSpc>
                <a:spcPct val="130000"/>
              </a:lnSpc>
              <a:defRPr/>
            </a:pPr>
            <a:r>
              <a:rPr lang="en-US" altLang="zh-CN" sz="15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03</a:t>
            </a:r>
          </a:p>
          <a:p>
            <a:pPr lvl="0" defTabSz="914492">
              <a:defRPr/>
            </a:pPr>
            <a:r>
              <a:rPr lang="zh-CN" altLang="en-US" sz="2400" b="1" dirty="0">
                <a:solidFill>
                  <a:schemeClr val="bg1"/>
                </a:solidFill>
                <a:latin typeface="微软雅黑" pitchFamily="34" charset="-122"/>
                <a:ea typeface="微软雅黑" pitchFamily="34" charset="-122"/>
              </a:rPr>
              <a:t>系统构成</a:t>
            </a:r>
            <a:endParaRPr lang="zh-CN" altLang="en-US" sz="2400" kern="0" dirty="0">
              <a:solidFill>
                <a:schemeClr val="bg1"/>
              </a:solidFill>
              <a:latin typeface="微软雅黑" pitchFamily="34" charset="-122"/>
              <a:ea typeface="微软雅黑" pitchFamily="34" charset="-122"/>
            </a:endParaRPr>
          </a:p>
        </p:txBody>
      </p:sp>
      <p:sp>
        <p:nvSpPr>
          <p:cNvPr id="64" name="矩形 63"/>
          <p:cNvSpPr/>
          <p:nvPr/>
        </p:nvSpPr>
        <p:spPr>
          <a:xfrm>
            <a:off x="5095326" y="3354154"/>
            <a:ext cx="1521298" cy="781518"/>
          </a:xfrm>
          <a:prstGeom prst="rect">
            <a:avLst/>
          </a:prstGeom>
        </p:spPr>
        <p:txBody>
          <a:bodyPr wrap="none" lIns="91400" tIns="45699" rIns="91400" bIns="45699">
            <a:spAutoFit/>
          </a:bodyPr>
          <a:lstStyle/>
          <a:p>
            <a:pPr algn="ctr">
              <a:lnSpc>
                <a:spcPct val="130000"/>
              </a:lnSpc>
              <a:defRPr/>
            </a:pPr>
            <a:r>
              <a:rPr lang="en-US" altLang="zh-CN" sz="15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04</a:t>
            </a:r>
          </a:p>
          <a:p>
            <a:pPr lvl="0" defTabSz="914492">
              <a:defRPr/>
            </a:pPr>
            <a:r>
              <a:rPr lang="zh-CN" altLang="en-US" sz="2400" b="1" dirty="0">
                <a:solidFill>
                  <a:schemeClr val="bg1"/>
                </a:solidFill>
                <a:latin typeface="微软雅黑" pitchFamily="34" charset="-122"/>
                <a:ea typeface="微软雅黑" pitchFamily="34" charset="-122"/>
              </a:rPr>
              <a:t>系统功能</a:t>
            </a:r>
            <a:endParaRPr lang="zh-CN" altLang="en-US" sz="2400" kern="0" dirty="0">
              <a:solidFill>
                <a:schemeClr val="bg1"/>
              </a:solidFill>
              <a:latin typeface="微软雅黑" pitchFamily="34" charset="-122"/>
              <a:ea typeface="微软雅黑" pitchFamily="34" charset="-122"/>
            </a:endParaRPr>
          </a:p>
        </p:txBody>
      </p:sp>
      <p:sp>
        <p:nvSpPr>
          <p:cNvPr id="2" name="Oval 4">
            <a:extLst>
              <a:ext uri="{FF2B5EF4-FFF2-40B4-BE49-F238E27FC236}">
                <a16:creationId xmlns:a16="http://schemas.microsoft.com/office/drawing/2014/main" id="{E90B7AB6-EB46-70EB-EEFE-9D64D86185F1}"/>
              </a:ext>
            </a:extLst>
          </p:cNvPr>
          <p:cNvSpPr/>
          <p:nvPr/>
        </p:nvSpPr>
        <p:spPr>
          <a:xfrm>
            <a:off x="7181792" y="4772119"/>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dirty="0">
                <a:solidFill>
                  <a:schemeClr val="bg1">
                    <a:lumMod val="95000"/>
                  </a:schemeClr>
                </a:solidFill>
              </a:rPr>
              <a:t>5</a:t>
            </a:r>
          </a:p>
        </p:txBody>
      </p:sp>
      <p:sp>
        <p:nvSpPr>
          <p:cNvPr id="3" name="矩形 2">
            <a:extLst>
              <a:ext uri="{FF2B5EF4-FFF2-40B4-BE49-F238E27FC236}">
                <a16:creationId xmlns:a16="http://schemas.microsoft.com/office/drawing/2014/main" id="{8B87B070-8080-F945-5817-85708E3E54E3}"/>
              </a:ext>
            </a:extLst>
          </p:cNvPr>
          <p:cNvSpPr/>
          <p:nvPr/>
        </p:nvSpPr>
        <p:spPr>
          <a:xfrm>
            <a:off x="6714312" y="5370434"/>
            <a:ext cx="1415691" cy="781518"/>
          </a:xfrm>
          <a:prstGeom prst="rect">
            <a:avLst/>
          </a:prstGeom>
        </p:spPr>
        <p:txBody>
          <a:bodyPr wrap="none" lIns="91400" tIns="45699" rIns="91400" bIns="45699">
            <a:spAutoFit/>
          </a:bodyPr>
          <a:lstStyle/>
          <a:p>
            <a:pPr algn="ctr">
              <a:lnSpc>
                <a:spcPct val="130000"/>
              </a:lnSpc>
              <a:defRPr/>
            </a:pPr>
            <a:r>
              <a:rPr lang="en-US" altLang="zh-CN" sz="15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05</a:t>
            </a:r>
          </a:p>
          <a:p>
            <a:pPr lvl="0" defTabSz="914492">
              <a:defRPr/>
            </a:pPr>
            <a:r>
              <a:rPr lang="zh-CN" altLang="en-US" sz="2400" b="1" dirty="0">
                <a:solidFill>
                  <a:schemeClr val="bg1"/>
                </a:solidFill>
                <a:latin typeface="微软雅黑" pitchFamily="34" charset="-122"/>
                <a:ea typeface="微软雅黑" pitchFamily="34" charset="-122"/>
              </a:rPr>
              <a:t>核心技术</a:t>
            </a:r>
            <a:endParaRPr lang="zh-CN" altLang="en-US" sz="2400" kern="0" dirty="0">
              <a:solidFill>
                <a:schemeClr val="bg1"/>
              </a:solidFill>
              <a:latin typeface="微软雅黑" pitchFamily="34" charset="-122"/>
              <a:ea typeface="微软雅黑" pitchFamily="34" charset="-122"/>
            </a:endParaRPr>
          </a:p>
        </p:txBody>
      </p:sp>
      <p:sp>
        <p:nvSpPr>
          <p:cNvPr id="4" name="Oval 4">
            <a:extLst>
              <a:ext uri="{FF2B5EF4-FFF2-40B4-BE49-F238E27FC236}">
                <a16:creationId xmlns:a16="http://schemas.microsoft.com/office/drawing/2014/main" id="{00AC2B1B-428D-01B5-6F75-EBDA30D0F4B6}"/>
              </a:ext>
            </a:extLst>
          </p:cNvPr>
          <p:cNvSpPr/>
          <p:nvPr/>
        </p:nvSpPr>
        <p:spPr>
          <a:xfrm>
            <a:off x="8945936" y="4985012"/>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dirty="0">
                <a:solidFill>
                  <a:schemeClr val="bg1">
                    <a:lumMod val="95000"/>
                  </a:schemeClr>
                </a:solidFill>
              </a:rPr>
              <a:t>6</a:t>
            </a:r>
          </a:p>
        </p:txBody>
      </p:sp>
      <p:sp>
        <p:nvSpPr>
          <p:cNvPr id="5" name="矩形 4">
            <a:extLst>
              <a:ext uri="{FF2B5EF4-FFF2-40B4-BE49-F238E27FC236}">
                <a16:creationId xmlns:a16="http://schemas.microsoft.com/office/drawing/2014/main" id="{5339350F-05BE-35C0-C161-CDB1D9857358}"/>
              </a:ext>
            </a:extLst>
          </p:cNvPr>
          <p:cNvSpPr/>
          <p:nvPr/>
        </p:nvSpPr>
        <p:spPr>
          <a:xfrm>
            <a:off x="8478456" y="5560651"/>
            <a:ext cx="1415691" cy="781518"/>
          </a:xfrm>
          <a:prstGeom prst="rect">
            <a:avLst/>
          </a:prstGeom>
        </p:spPr>
        <p:txBody>
          <a:bodyPr wrap="none" lIns="91400" tIns="45699" rIns="91400" bIns="45699">
            <a:spAutoFit/>
          </a:bodyPr>
          <a:lstStyle/>
          <a:p>
            <a:pPr algn="ctr">
              <a:lnSpc>
                <a:spcPct val="130000"/>
              </a:lnSpc>
              <a:defRPr/>
            </a:pPr>
            <a:r>
              <a:rPr lang="en-US" altLang="zh-CN" sz="15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06</a:t>
            </a:r>
          </a:p>
          <a:p>
            <a:pPr lvl="0" defTabSz="914492">
              <a:defRPr/>
            </a:pPr>
            <a:r>
              <a:rPr lang="zh-CN" altLang="en-US" sz="2400" b="1" dirty="0">
                <a:solidFill>
                  <a:schemeClr val="bg1"/>
                </a:solidFill>
                <a:latin typeface="微软雅黑" pitchFamily="34" charset="-122"/>
                <a:ea typeface="微软雅黑" pitchFamily="34" charset="-122"/>
              </a:rPr>
              <a:t>市场应用</a:t>
            </a:r>
            <a:endParaRPr lang="zh-CN" altLang="en-US" sz="2400" kern="0" dirty="0">
              <a:solidFill>
                <a:schemeClr val="bg1"/>
              </a:solidFill>
              <a:latin typeface="微软雅黑" pitchFamily="34" charset="-122"/>
              <a:ea typeface="微软雅黑" pitchFamily="34" charset="-122"/>
            </a:endParaRPr>
          </a:p>
        </p:txBody>
      </p:sp>
      <p:sp>
        <p:nvSpPr>
          <p:cNvPr id="6" name="Oval 4">
            <a:extLst>
              <a:ext uri="{FF2B5EF4-FFF2-40B4-BE49-F238E27FC236}">
                <a16:creationId xmlns:a16="http://schemas.microsoft.com/office/drawing/2014/main" id="{EE1BED03-7C94-5C3B-66BF-B6314C2DE859}"/>
              </a:ext>
            </a:extLst>
          </p:cNvPr>
          <p:cNvSpPr/>
          <p:nvPr/>
        </p:nvSpPr>
        <p:spPr>
          <a:xfrm>
            <a:off x="10639855" y="4853312"/>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dirty="0">
                <a:solidFill>
                  <a:schemeClr val="bg1">
                    <a:lumMod val="95000"/>
                  </a:schemeClr>
                </a:solidFill>
              </a:rPr>
              <a:t>7</a:t>
            </a:r>
          </a:p>
        </p:txBody>
      </p:sp>
      <p:sp>
        <p:nvSpPr>
          <p:cNvPr id="7" name="矩形 6">
            <a:extLst>
              <a:ext uri="{FF2B5EF4-FFF2-40B4-BE49-F238E27FC236}">
                <a16:creationId xmlns:a16="http://schemas.microsoft.com/office/drawing/2014/main" id="{4C1D3826-193A-2B09-D198-0B3F7F1B06ED}"/>
              </a:ext>
            </a:extLst>
          </p:cNvPr>
          <p:cNvSpPr/>
          <p:nvPr/>
        </p:nvSpPr>
        <p:spPr>
          <a:xfrm>
            <a:off x="10170088" y="3888690"/>
            <a:ext cx="1415691" cy="781518"/>
          </a:xfrm>
          <a:prstGeom prst="rect">
            <a:avLst/>
          </a:prstGeom>
        </p:spPr>
        <p:txBody>
          <a:bodyPr wrap="none" lIns="91400" tIns="45699" rIns="91400" bIns="45699">
            <a:spAutoFit/>
          </a:bodyPr>
          <a:lstStyle/>
          <a:p>
            <a:pPr algn="ctr">
              <a:lnSpc>
                <a:spcPct val="130000"/>
              </a:lnSpc>
              <a:defRPr/>
            </a:pPr>
            <a:r>
              <a:rPr lang="en-US" altLang="zh-CN" sz="15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07</a:t>
            </a:r>
          </a:p>
          <a:p>
            <a:pPr lvl="0" defTabSz="914492">
              <a:defRPr/>
            </a:pPr>
            <a:r>
              <a:rPr lang="zh-CN" altLang="en-US" sz="2400" b="1" dirty="0">
                <a:solidFill>
                  <a:schemeClr val="bg1"/>
                </a:solidFill>
                <a:latin typeface="微软雅黑" pitchFamily="34" charset="-122"/>
                <a:ea typeface="微软雅黑" pitchFamily="34" charset="-122"/>
              </a:rPr>
              <a:t>未来规划</a:t>
            </a:r>
            <a:endParaRPr lang="zh-CN" altLang="en-US" sz="2400" kern="0" dirty="0">
              <a:solidFill>
                <a:schemeClr val="bg1"/>
              </a:solidFill>
              <a:latin typeface="微软雅黑" pitchFamily="34" charset="-122"/>
              <a:ea typeface="微软雅黑" pitchFamily="34" charset="-122"/>
            </a:endParaRPr>
          </a:p>
        </p:txBody>
      </p:sp>
      <p:pic>
        <p:nvPicPr>
          <p:cNvPr id="8" name="图片 7">
            <a:extLst>
              <a:ext uri="{FF2B5EF4-FFF2-40B4-BE49-F238E27FC236}">
                <a16:creationId xmlns:a16="http://schemas.microsoft.com/office/drawing/2014/main" id="{C4202230-4E69-BAFC-C818-2E1E0819B2B9}"/>
              </a:ext>
            </a:extLst>
          </p:cNvPr>
          <p:cNvPicPr>
            <a:picLocks noChangeAspect="1"/>
          </p:cNvPicPr>
          <p:nvPr/>
        </p:nvPicPr>
        <p:blipFill rotWithShape="1">
          <a:blip r:embed="rId4">
            <a:extLst>
              <a:ext uri="{28A0092B-C50C-407E-A947-70E740481C1C}">
                <a14:useLocalDpi xmlns:a14="http://schemas.microsoft.com/office/drawing/2010/main" val="0"/>
              </a:ext>
            </a:extLst>
          </a:blip>
          <a:srcRect l="4753" t="21844" r="4800" b="23048"/>
          <a:stretch/>
        </p:blipFill>
        <p:spPr>
          <a:xfrm>
            <a:off x="10218624" y="6233099"/>
            <a:ext cx="1956287" cy="624901"/>
          </a:xfrm>
          <a:prstGeom prst="rect">
            <a:avLst/>
          </a:prstGeom>
        </p:spPr>
      </p:pic>
    </p:spTree>
    <p:extLst>
      <p:ext uri="{BB962C8B-B14F-4D97-AF65-F5344CB8AC3E}">
        <p14:creationId xmlns:p14="http://schemas.microsoft.com/office/powerpoint/2010/main" val="3427056250"/>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25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1250"/>
                            </p:stCondLst>
                            <p:childTnLst>
                              <p:par>
                                <p:cTn id="14" presetID="22" presetClass="entr" presetSubtype="8"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350"/>
                                        <p:tgtEl>
                                          <p:spTgt spid="37"/>
                                        </p:tgtEl>
                                      </p:cBhvr>
                                    </p:animEffect>
                                  </p:childTnLst>
                                </p:cTn>
                              </p:par>
                              <p:par>
                                <p:cTn id="17" presetID="2" presetClass="entr" presetSubtype="6"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1+#ppt_w/2"/>
                                          </p:val>
                                        </p:tav>
                                        <p:tav tm="100000">
                                          <p:val>
                                            <p:strVal val="#ppt_x"/>
                                          </p:val>
                                        </p:tav>
                                      </p:tavLst>
                                    </p:anim>
                                    <p:anim calcmode="lin" valueType="num">
                                      <p:cBhvr additive="base">
                                        <p:cTn id="20" dur="500" fill="hold"/>
                                        <p:tgtEl>
                                          <p:spTgt spid="48"/>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fill="hold"/>
                                        <p:tgtEl>
                                          <p:spTgt spid="53"/>
                                        </p:tgtEl>
                                        <p:attrNameLst>
                                          <p:attrName>ppt_x</p:attrName>
                                        </p:attrNameLst>
                                      </p:cBhvr>
                                      <p:tavLst>
                                        <p:tav tm="0">
                                          <p:val>
                                            <p:strVal val="1+#ppt_w/2"/>
                                          </p:val>
                                        </p:tav>
                                        <p:tav tm="100000">
                                          <p:val>
                                            <p:strVal val="#ppt_x"/>
                                          </p:val>
                                        </p:tav>
                                      </p:tavLst>
                                    </p:anim>
                                    <p:anim calcmode="lin" valueType="num">
                                      <p:cBhvr additive="base">
                                        <p:cTn id="24" dur="500" fill="hold"/>
                                        <p:tgtEl>
                                          <p:spTgt spid="53"/>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500" fill="hold"/>
                                        <p:tgtEl>
                                          <p:spTgt spid="56"/>
                                        </p:tgtEl>
                                        <p:attrNameLst>
                                          <p:attrName>ppt_x</p:attrName>
                                        </p:attrNameLst>
                                      </p:cBhvr>
                                      <p:tavLst>
                                        <p:tav tm="0">
                                          <p:val>
                                            <p:strVal val="1+#ppt_w/2"/>
                                          </p:val>
                                        </p:tav>
                                        <p:tav tm="100000">
                                          <p:val>
                                            <p:strVal val="#ppt_x"/>
                                          </p:val>
                                        </p:tav>
                                      </p:tavLst>
                                    </p:anim>
                                    <p:anim calcmode="lin" valueType="num">
                                      <p:cBhvr additive="base">
                                        <p:cTn id="28" dur="500" fill="hold"/>
                                        <p:tgtEl>
                                          <p:spTgt spid="56"/>
                                        </p:tgtEl>
                                        <p:attrNameLst>
                                          <p:attrName>ppt_y</p:attrName>
                                        </p:attrNameLst>
                                      </p:cBhvr>
                                      <p:tavLst>
                                        <p:tav tm="0">
                                          <p:val>
                                            <p:strVal val="1+#ppt_h/2"/>
                                          </p:val>
                                        </p:tav>
                                        <p:tav tm="100000">
                                          <p:val>
                                            <p:strVal val="#ppt_y"/>
                                          </p:val>
                                        </p:tav>
                                      </p:tavLst>
                                    </p:anim>
                                  </p:childTnLst>
                                </p:cTn>
                              </p:par>
                              <p:par>
                                <p:cTn id="29" presetID="2" presetClass="entr" presetSubtype="6"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fill="hold"/>
                                        <p:tgtEl>
                                          <p:spTgt spid="59"/>
                                        </p:tgtEl>
                                        <p:attrNameLst>
                                          <p:attrName>ppt_x</p:attrName>
                                        </p:attrNameLst>
                                      </p:cBhvr>
                                      <p:tavLst>
                                        <p:tav tm="0">
                                          <p:val>
                                            <p:strVal val="1+#ppt_w/2"/>
                                          </p:val>
                                        </p:tav>
                                        <p:tav tm="100000">
                                          <p:val>
                                            <p:strVal val="#ppt_x"/>
                                          </p:val>
                                        </p:tav>
                                      </p:tavLst>
                                    </p:anim>
                                    <p:anim calcmode="lin" valueType="num">
                                      <p:cBhvr additive="base">
                                        <p:cTn id="32" dur="500" fill="hold"/>
                                        <p:tgtEl>
                                          <p:spTgt spid="59"/>
                                        </p:tgtEl>
                                        <p:attrNameLst>
                                          <p:attrName>ppt_y</p:attrName>
                                        </p:attrNameLst>
                                      </p:cBhvr>
                                      <p:tavLst>
                                        <p:tav tm="0">
                                          <p:val>
                                            <p:strVal val="1+#ppt_h/2"/>
                                          </p:val>
                                        </p:tav>
                                        <p:tav tm="100000">
                                          <p:val>
                                            <p:strVal val="#ppt_y"/>
                                          </p:val>
                                        </p:tav>
                                      </p:tavLst>
                                    </p:anim>
                                  </p:childTnLst>
                                </p:cTn>
                              </p:par>
                              <p:par>
                                <p:cTn id="33" presetID="53" presetClass="entr" presetSubtype="16" fill="hold" grpId="0" nodeType="withEffect">
                                  <p:stCondLst>
                                    <p:cond delay="1000"/>
                                  </p:stCondLst>
                                  <p:childTnLst>
                                    <p:set>
                                      <p:cBhvr>
                                        <p:cTn id="34" dur="1" fill="hold">
                                          <p:stCondLst>
                                            <p:cond delay="0"/>
                                          </p:stCondLst>
                                        </p:cTn>
                                        <p:tgtEl>
                                          <p:spTgt spid="61"/>
                                        </p:tgtEl>
                                        <p:attrNameLst>
                                          <p:attrName>style.visibility</p:attrName>
                                        </p:attrNameLst>
                                      </p:cBhvr>
                                      <p:to>
                                        <p:strVal val="visible"/>
                                      </p:to>
                                    </p:set>
                                    <p:anim calcmode="lin" valueType="num">
                                      <p:cBhvr>
                                        <p:cTn id="35" dur="500" fill="hold"/>
                                        <p:tgtEl>
                                          <p:spTgt spid="61"/>
                                        </p:tgtEl>
                                        <p:attrNameLst>
                                          <p:attrName>ppt_w</p:attrName>
                                        </p:attrNameLst>
                                      </p:cBhvr>
                                      <p:tavLst>
                                        <p:tav tm="0">
                                          <p:val>
                                            <p:fltVal val="0"/>
                                          </p:val>
                                        </p:tav>
                                        <p:tav tm="100000">
                                          <p:val>
                                            <p:strVal val="#ppt_w"/>
                                          </p:val>
                                        </p:tav>
                                      </p:tavLst>
                                    </p:anim>
                                    <p:anim calcmode="lin" valueType="num">
                                      <p:cBhvr>
                                        <p:cTn id="36" dur="500" fill="hold"/>
                                        <p:tgtEl>
                                          <p:spTgt spid="61"/>
                                        </p:tgtEl>
                                        <p:attrNameLst>
                                          <p:attrName>ppt_h</p:attrName>
                                        </p:attrNameLst>
                                      </p:cBhvr>
                                      <p:tavLst>
                                        <p:tav tm="0">
                                          <p:val>
                                            <p:fltVal val="0"/>
                                          </p:val>
                                        </p:tav>
                                        <p:tav tm="100000">
                                          <p:val>
                                            <p:strVal val="#ppt_h"/>
                                          </p:val>
                                        </p:tav>
                                      </p:tavLst>
                                    </p:anim>
                                    <p:animEffect transition="in" filter="fade">
                                      <p:cBhvr>
                                        <p:cTn id="37" dur="500"/>
                                        <p:tgtEl>
                                          <p:spTgt spid="61"/>
                                        </p:tgtEl>
                                      </p:cBhvr>
                                    </p:animEffect>
                                  </p:childTnLst>
                                </p:cTn>
                              </p:par>
                              <p:par>
                                <p:cTn id="38" presetID="53" presetClass="entr" presetSubtype="16" fill="hold" grpId="0" nodeType="withEffect">
                                  <p:stCondLst>
                                    <p:cond delay="1000"/>
                                  </p:stCondLst>
                                  <p:childTnLst>
                                    <p:set>
                                      <p:cBhvr>
                                        <p:cTn id="39" dur="1" fill="hold">
                                          <p:stCondLst>
                                            <p:cond delay="0"/>
                                          </p:stCondLst>
                                        </p:cTn>
                                        <p:tgtEl>
                                          <p:spTgt spid="62"/>
                                        </p:tgtEl>
                                        <p:attrNameLst>
                                          <p:attrName>style.visibility</p:attrName>
                                        </p:attrNameLst>
                                      </p:cBhvr>
                                      <p:to>
                                        <p:strVal val="visible"/>
                                      </p:to>
                                    </p:set>
                                    <p:anim calcmode="lin" valueType="num">
                                      <p:cBhvr>
                                        <p:cTn id="40" dur="500" fill="hold"/>
                                        <p:tgtEl>
                                          <p:spTgt spid="62"/>
                                        </p:tgtEl>
                                        <p:attrNameLst>
                                          <p:attrName>ppt_w</p:attrName>
                                        </p:attrNameLst>
                                      </p:cBhvr>
                                      <p:tavLst>
                                        <p:tav tm="0">
                                          <p:val>
                                            <p:fltVal val="0"/>
                                          </p:val>
                                        </p:tav>
                                        <p:tav tm="100000">
                                          <p:val>
                                            <p:strVal val="#ppt_w"/>
                                          </p:val>
                                        </p:tav>
                                      </p:tavLst>
                                    </p:anim>
                                    <p:anim calcmode="lin" valueType="num">
                                      <p:cBhvr>
                                        <p:cTn id="41" dur="500" fill="hold"/>
                                        <p:tgtEl>
                                          <p:spTgt spid="62"/>
                                        </p:tgtEl>
                                        <p:attrNameLst>
                                          <p:attrName>ppt_h</p:attrName>
                                        </p:attrNameLst>
                                      </p:cBhvr>
                                      <p:tavLst>
                                        <p:tav tm="0">
                                          <p:val>
                                            <p:fltVal val="0"/>
                                          </p:val>
                                        </p:tav>
                                        <p:tav tm="100000">
                                          <p:val>
                                            <p:strVal val="#ppt_h"/>
                                          </p:val>
                                        </p:tav>
                                      </p:tavLst>
                                    </p:anim>
                                    <p:animEffect transition="in" filter="fade">
                                      <p:cBhvr>
                                        <p:cTn id="42" dur="500"/>
                                        <p:tgtEl>
                                          <p:spTgt spid="62"/>
                                        </p:tgtEl>
                                      </p:cBhvr>
                                    </p:animEffect>
                                  </p:childTnLst>
                                </p:cTn>
                              </p:par>
                              <p:par>
                                <p:cTn id="43" presetID="53" presetClass="entr" presetSubtype="16" fill="hold" grpId="0" nodeType="withEffect">
                                  <p:stCondLst>
                                    <p:cond delay="1000"/>
                                  </p:stCondLst>
                                  <p:childTnLst>
                                    <p:set>
                                      <p:cBhvr>
                                        <p:cTn id="44" dur="1" fill="hold">
                                          <p:stCondLst>
                                            <p:cond delay="0"/>
                                          </p:stCondLst>
                                        </p:cTn>
                                        <p:tgtEl>
                                          <p:spTgt spid="63"/>
                                        </p:tgtEl>
                                        <p:attrNameLst>
                                          <p:attrName>style.visibility</p:attrName>
                                        </p:attrNameLst>
                                      </p:cBhvr>
                                      <p:to>
                                        <p:strVal val="visible"/>
                                      </p:to>
                                    </p:set>
                                    <p:anim calcmode="lin" valueType="num">
                                      <p:cBhvr>
                                        <p:cTn id="45" dur="500" fill="hold"/>
                                        <p:tgtEl>
                                          <p:spTgt spid="63"/>
                                        </p:tgtEl>
                                        <p:attrNameLst>
                                          <p:attrName>ppt_w</p:attrName>
                                        </p:attrNameLst>
                                      </p:cBhvr>
                                      <p:tavLst>
                                        <p:tav tm="0">
                                          <p:val>
                                            <p:fltVal val="0"/>
                                          </p:val>
                                        </p:tav>
                                        <p:tav tm="100000">
                                          <p:val>
                                            <p:strVal val="#ppt_w"/>
                                          </p:val>
                                        </p:tav>
                                      </p:tavLst>
                                    </p:anim>
                                    <p:anim calcmode="lin" valueType="num">
                                      <p:cBhvr>
                                        <p:cTn id="46" dur="500" fill="hold"/>
                                        <p:tgtEl>
                                          <p:spTgt spid="63"/>
                                        </p:tgtEl>
                                        <p:attrNameLst>
                                          <p:attrName>ppt_h</p:attrName>
                                        </p:attrNameLst>
                                      </p:cBhvr>
                                      <p:tavLst>
                                        <p:tav tm="0">
                                          <p:val>
                                            <p:fltVal val="0"/>
                                          </p:val>
                                        </p:tav>
                                        <p:tav tm="100000">
                                          <p:val>
                                            <p:strVal val="#ppt_h"/>
                                          </p:val>
                                        </p:tav>
                                      </p:tavLst>
                                    </p:anim>
                                    <p:animEffect transition="in" filter="fade">
                                      <p:cBhvr>
                                        <p:cTn id="47" dur="500"/>
                                        <p:tgtEl>
                                          <p:spTgt spid="63"/>
                                        </p:tgtEl>
                                      </p:cBhvr>
                                    </p:animEffect>
                                  </p:childTnLst>
                                </p:cTn>
                              </p:par>
                              <p:par>
                                <p:cTn id="48" presetID="53" presetClass="entr" presetSubtype="16" fill="hold" grpId="0" nodeType="withEffect">
                                  <p:stCondLst>
                                    <p:cond delay="1000"/>
                                  </p:stCondLst>
                                  <p:childTnLst>
                                    <p:set>
                                      <p:cBhvr>
                                        <p:cTn id="49" dur="1" fill="hold">
                                          <p:stCondLst>
                                            <p:cond delay="0"/>
                                          </p:stCondLst>
                                        </p:cTn>
                                        <p:tgtEl>
                                          <p:spTgt spid="64"/>
                                        </p:tgtEl>
                                        <p:attrNameLst>
                                          <p:attrName>style.visibility</p:attrName>
                                        </p:attrNameLst>
                                      </p:cBhvr>
                                      <p:to>
                                        <p:strVal val="visible"/>
                                      </p:to>
                                    </p:set>
                                    <p:anim calcmode="lin" valueType="num">
                                      <p:cBhvr>
                                        <p:cTn id="50" dur="500" fill="hold"/>
                                        <p:tgtEl>
                                          <p:spTgt spid="64"/>
                                        </p:tgtEl>
                                        <p:attrNameLst>
                                          <p:attrName>ppt_w</p:attrName>
                                        </p:attrNameLst>
                                      </p:cBhvr>
                                      <p:tavLst>
                                        <p:tav tm="0">
                                          <p:val>
                                            <p:fltVal val="0"/>
                                          </p:val>
                                        </p:tav>
                                        <p:tav tm="100000">
                                          <p:val>
                                            <p:strVal val="#ppt_w"/>
                                          </p:val>
                                        </p:tav>
                                      </p:tavLst>
                                    </p:anim>
                                    <p:anim calcmode="lin" valueType="num">
                                      <p:cBhvr>
                                        <p:cTn id="51" dur="500" fill="hold"/>
                                        <p:tgtEl>
                                          <p:spTgt spid="64"/>
                                        </p:tgtEl>
                                        <p:attrNameLst>
                                          <p:attrName>ppt_h</p:attrName>
                                        </p:attrNameLst>
                                      </p:cBhvr>
                                      <p:tavLst>
                                        <p:tav tm="0">
                                          <p:val>
                                            <p:fltVal val="0"/>
                                          </p:val>
                                        </p:tav>
                                        <p:tav tm="100000">
                                          <p:val>
                                            <p:strVal val="#ppt_h"/>
                                          </p:val>
                                        </p:tav>
                                      </p:tavLst>
                                    </p:anim>
                                    <p:animEffect transition="in" filter="fade">
                                      <p:cBhvr>
                                        <p:cTn id="52" dur="500"/>
                                        <p:tgtEl>
                                          <p:spTgt spid="64"/>
                                        </p:tgtEl>
                                      </p:cBhvr>
                                    </p:animEffect>
                                  </p:childTnLst>
                                </p:cTn>
                              </p:par>
                              <p:par>
                                <p:cTn id="53" presetID="2" presetClass="entr" presetSubtype="6"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1+#ppt_w/2"/>
                                          </p:val>
                                        </p:tav>
                                        <p:tav tm="100000">
                                          <p:val>
                                            <p:strVal val="#ppt_x"/>
                                          </p:val>
                                        </p:tav>
                                      </p:tavLst>
                                    </p:anim>
                                    <p:anim calcmode="lin" valueType="num">
                                      <p:cBhvr additive="base">
                                        <p:cTn id="56" dur="500" fill="hold"/>
                                        <p:tgtEl>
                                          <p:spTgt spid="2"/>
                                        </p:tgtEl>
                                        <p:attrNameLst>
                                          <p:attrName>ppt_y</p:attrName>
                                        </p:attrNameLst>
                                      </p:cBhvr>
                                      <p:tavLst>
                                        <p:tav tm="0">
                                          <p:val>
                                            <p:strVal val="1+#ppt_h/2"/>
                                          </p:val>
                                        </p:tav>
                                        <p:tav tm="100000">
                                          <p:val>
                                            <p:strVal val="#ppt_y"/>
                                          </p:val>
                                        </p:tav>
                                      </p:tavLst>
                                    </p:anim>
                                  </p:childTnLst>
                                </p:cTn>
                              </p:par>
                              <p:par>
                                <p:cTn id="57" presetID="53" presetClass="entr" presetSubtype="16" fill="hold" grpId="0" nodeType="withEffect">
                                  <p:stCondLst>
                                    <p:cond delay="1000"/>
                                  </p:stCondLst>
                                  <p:childTnLst>
                                    <p:set>
                                      <p:cBhvr>
                                        <p:cTn id="58" dur="1" fill="hold">
                                          <p:stCondLst>
                                            <p:cond delay="0"/>
                                          </p:stCondLst>
                                        </p:cTn>
                                        <p:tgtEl>
                                          <p:spTgt spid="3"/>
                                        </p:tgtEl>
                                        <p:attrNameLst>
                                          <p:attrName>style.visibility</p:attrName>
                                        </p:attrNameLst>
                                      </p:cBhvr>
                                      <p:to>
                                        <p:strVal val="visible"/>
                                      </p:to>
                                    </p:set>
                                    <p:anim calcmode="lin" valueType="num">
                                      <p:cBhvr>
                                        <p:cTn id="59" dur="500" fill="hold"/>
                                        <p:tgtEl>
                                          <p:spTgt spid="3"/>
                                        </p:tgtEl>
                                        <p:attrNameLst>
                                          <p:attrName>ppt_w</p:attrName>
                                        </p:attrNameLst>
                                      </p:cBhvr>
                                      <p:tavLst>
                                        <p:tav tm="0">
                                          <p:val>
                                            <p:fltVal val="0"/>
                                          </p:val>
                                        </p:tav>
                                        <p:tav tm="100000">
                                          <p:val>
                                            <p:strVal val="#ppt_w"/>
                                          </p:val>
                                        </p:tav>
                                      </p:tavLst>
                                    </p:anim>
                                    <p:anim calcmode="lin" valueType="num">
                                      <p:cBhvr>
                                        <p:cTn id="60" dur="500" fill="hold"/>
                                        <p:tgtEl>
                                          <p:spTgt spid="3"/>
                                        </p:tgtEl>
                                        <p:attrNameLst>
                                          <p:attrName>ppt_h</p:attrName>
                                        </p:attrNameLst>
                                      </p:cBhvr>
                                      <p:tavLst>
                                        <p:tav tm="0">
                                          <p:val>
                                            <p:fltVal val="0"/>
                                          </p:val>
                                        </p:tav>
                                        <p:tav tm="100000">
                                          <p:val>
                                            <p:strVal val="#ppt_h"/>
                                          </p:val>
                                        </p:tav>
                                      </p:tavLst>
                                    </p:anim>
                                    <p:animEffect transition="in" filter="fade">
                                      <p:cBhvr>
                                        <p:cTn id="61" dur="500"/>
                                        <p:tgtEl>
                                          <p:spTgt spid="3"/>
                                        </p:tgtEl>
                                      </p:cBhvr>
                                    </p:animEffect>
                                  </p:childTnLst>
                                </p:cTn>
                              </p:par>
                              <p:par>
                                <p:cTn id="62" presetID="2" presetClass="entr" presetSubtype="6" fill="hold" grpId="0" nodeType="withEffect">
                                  <p:stCondLst>
                                    <p:cond delay="0"/>
                                  </p:stCondLst>
                                  <p:childTnLst>
                                    <p:set>
                                      <p:cBhvr>
                                        <p:cTn id="63" dur="1" fill="hold">
                                          <p:stCondLst>
                                            <p:cond delay="0"/>
                                          </p:stCondLst>
                                        </p:cTn>
                                        <p:tgtEl>
                                          <p:spTgt spid="4"/>
                                        </p:tgtEl>
                                        <p:attrNameLst>
                                          <p:attrName>style.visibility</p:attrName>
                                        </p:attrNameLst>
                                      </p:cBhvr>
                                      <p:to>
                                        <p:strVal val="visible"/>
                                      </p:to>
                                    </p:set>
                                    <p:anim calcmode="lin" valueType="num">
                                      <p:cBhvr additive="base">
                                        <p:cTn id="64" dur="500" fill="hold"/>
                                        <p:tgtEl>
                                          <p:spTgt spid="4"/>
                                        </p:tgtEl>
                                        <p:attrNameLst>
                                          <p:attrName>ppt_x</p:attrName>
                                        </p:attrNameLst>
                                      </p:cBhvr>
                                      <p:tavLst>
                                        <p:tav tm="0">
                                          <p:val>
                                            <p:strVal val="1+#ppt_w/2"/>
                                          </p:val>
                                        </p:tav>
                                        <p:tav tm="100000">
                                          <p:val>
                                            <p:strVal val="#ppt_x"/>
                                          </p:val>
                                        </p:tav>
                                      </p:tavLst>
                                    </p:anim>
                                    <p:anim calcmode="lin" valueType="num">
                                      <p:cBhvr additive="base">
                                        <p:cTn id="65" dur="500" fill="hold"/>
                                        <p:tgtEl>
                                          <p:spTgt spid="4"/>
                                        </p:tgtEl>
                                        <p:attrNameLst>
                                          <p:attrName>ppt_y</p:attrName>
                                        </p:attrNameLst>
                                      </p:cBhvr>
                                      <p:tavLst>
                                        <p:tav tm="0">
                                          <p:val>
                                            <p:strVal val="1+#ppt_h/2"/>
                                          </p:val>
                                        </p:tav>
                                        <p:tav tm="100000">
                                          <p:val>
                                            <p:strVal val="#ppt_y"/>
                                          </p:val>
                                        </p:tav>
                                      </p:tavLst>
                                    </p:anim>
                                  </p:childTnLst>
                                </p:cTn>
                              </p:par>
                              <p:par>
                                <p:cTn id="66" presetID="53" presetClass="entr" presetSubtype="16" fill="hold" grpId="0" nodeType="withEffect">
                                  <p:stCondLst>
                                    <p:cond delay="1000"/>
                                  </p:stCondLst>
                                  <p:childTnLst>
                                    <p:set>
                                      <p:cBhvr>
                                        <p:cTn id="67" dur="1" fill="hold">
                                          <p:stCondLst>
                                            <p:cond delay="0"/>
                                          </p:stCondLst>
                                        </p:cTn>
                                        <p:tgtEl>
                                          <p:spTgt spid="5"/>
                                        </p:tgtEl>
                                        <p:attrNameLst>
                                          <p:attrName>style.visibility</p:attrName>
                                        </p:attrNameLst>
                                      </p:cBhvr>
                                      <p:to>
                                        <p:strVal val="visible"/>
                                      </p:to>
                                    </p:set>
                                    <p:anim calcmode="lin" valueType="num">
                                      <p:cBhvr>
                                        <p:cTn id="68" dur="500" fill="hold"/>
                                        <p:tgtEl>
                                          <p:spTgt spid="5"/>
                                        </p:tgtEl>
                                        <p:attrNameLst>
                                          <p:attrName>ppt_w</p:attrName>
                                        </p:attrNameLst>
                                      </p:cBhvr>
                                      <p:tavLst>
                                        <p:tav tm="0">
                                          <p:val>
                                            <p:fltVal val="0"/>
                                          </p:val>
                                        </p:tav>
                                        <p:tav tm="100000">
                                          <p:val>
                                            <p:strVal val="#ppt_w"/>
                                          </p:val>
                                        </p:tav>
                                      </p:tavLst>
                                    </p:anim>
                                    <p:anim calcmode="lin" valueType="num">
                                      <p:cBhvr>
                                        <p:cTn id="69" dur="500" fill="hold"/>
                                        <p:tgtEl>
                                          <p:spTgt spid="5"/>
                                        </p:tgtEl>
                                        <p:attrNameLst>
                                          <p:attrName>ppt_h</p:attrName>
                                        </p:attrNameLst>
                                      </p:cBhvr>
                                      <p:tavLst>
                                        <p:tav tm="0">
                                          <p:val>
                                            <p:fltVal val="0"/>
                                          </p:val>
                                        </p:tav>
                                        <p:tav tm="100000">
                                          <p:val>
                                            <p:strVal val="#ppt_h"/>
                                          </p:val>
                                        </p:tav>
                                      </p:tavLst>
                                    </p:anim>
                                    <p:animEffect transition="in" filter="fade">
                                      <p:cBhvr>
                                        <p:cTn id="70" dur="500"/>
                                        <p:tgtEl>
                                          <p:spTgt spid="5"/>
                                        </p:tgtEl>
                                      </p:cBhvr>
                                    </p:animEffect>
                                  </p:childTnLst>
                                </p:cTn>
                              </p:par>
                              <p:par>
                                <p:cTn id="71" presetID="2" presetClass="entr" presetSubtype="6" fill="hold" grpId="0" nodeType="with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additive="base">
                                        <p:cTn id="73" dur="500" fill="hold"/>
                                        <p:tgtEl>
                                          <p:spTgt spid="6"/>
                                        </p:tgtEl>
                                        <p:attrNameLst>
                                          <p:attrName>ppt_x</p:attrName>
                                        </p:attrNameLst>
                                      </p:cBhvr>
                                      <p:tavLst>
                                        <p:tav tm="0">
                                          <p:val>
                                            <p:strVal val="1+#ppt_w/2"/>
                                          </p:val>
                                        </p:tav>
                                        <p:tav tm="100000">
                                          <p:val>
                                            <p:strVal val="#ppt_x"/>
                                          </p:val>
                                        </p:tav>
                                      </p:tavLst>
                                    </p:anim>
                                    <p:anim calcmode="lin" valueType="num">
                                      <p:cBhvr additive="base">
                                        <p:cTn id="74" dur="500" fill="hold"/>
                                        <p:tgtEl>
                                          <p:spTgt spid="6"/>
                                        </p:tgtEl>
                                        <p:attrNameLst>
                                          <p:attrName>ppt_y</p:attrName>
                                        </p:attrNameLst>
                                      </p:cBhvr>
                                      <p:tavLst>
                                        <p:tav tm="0">
                                          <p:val>
                                            <p:strVal val="1+#ppt_h/2"/>
                                          </p:val>
                                        </p:tav>
                                        <p:tav tm="100000">
                                          <p:val>
                                            <p:strVal val="#ppt_y"/>
                                          </p:val>
                                        </p:tav>
                                      </p:tavLst>
                                    </p:anim>
                                  </p:childTnLst>
                                </p:cTn>
                              </p:par>
                              <p:par>
                                <p:cTn id="75" presetID="53" presetClass="entr" presetSubtype="16" fill="hold" grpId="0" nodeType="withEffect">
                                  <p:stCondLst>
                                    <p:cond delay="1000"/>
                                  </p:stCondLst>
                                  <p:childTnLst>
                                    <p:set>
                                      <p:cBhvr>
                                        <p:cTn id="76" dur="1" fill="hold">
                                          <p:stCondLst>
                                            <p:cond delay="0"/>
                                          </p:stCondLst>
                                        </p:cTn>
                                        <p:tgtEl>
                                          <p:spTgt spid="7"/>
                                        </p:tgtEl>
                                        <p:attrNameLst>
                                          <p:attrName>style.visibility</p:attrName>
                                        </p:attrNameLst>
                                      </p:cBhvr>
                                      <p:to>
                                        <p:strVal val="visible"/>
                                      </p:to>
                                    </p:set>
                                    <p:anim calcmode="lin" valueType="num">
                                      <p:cBhvr>
                                        <p:cTn id="77" dur="500" fill="hold"/>
                                        <p:tgtEl>
                                          <p:spTgt spid="7"/>
                                        </p:tgtEl>
                                        <p:attrNameLst>
                                          <p:attrName>ppt_w</p:attrName>
                                        </p:attrNameLst>
                                      </p:cBhvr>
                                      <p:tavLst>
                                        <p:tav tm="0">
                                          <p:val>
                                            <p:fltVal val="0"/>
                                          </p:val>
                                        </p:tav>
                                        <p:tav tm="100000">
                                          <p:val>
                                            <p:strVal val="#ppt_w"/>
                                          </p:val>
                                        </p:tav>
                                      </p:tavLst>
                                    </p:anim>
                                    <p:anim calcmode="lin" valueType="num">
                                      <p:cBhvr>
                                        <p:cTn id="78" dur="500" fill="hold"/>
                                        <p:tgtEl>
                                          <p:spTgt spid="7"/>
                                        </p:tgtEl>
                                        <p:attrNameLst>
                                          <p:attrName>ppt_h</p:attrName>
                                        </p:attrNameLst>
                                      </p:cBhvr>
                                      <p:tavLst>
                                        <p:tav tm="0">
                                          <p:val>
                                            <p:fltVal val="0"/>
                                          </p:val>
                                        </p:tav>
                                        <p:tav tm="100000">
                                          <p:val>
                                            <p:strVal val="#ppt_h"/>
                                          </p:val>
                                        </p:tav>
                                      </p:tavLst>
                                    </p:anim>
                                    <p:animEffect transition="in" filter="fade">
                                      <p:cBhvr>
                                        <p:cTn id="7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P spid="37" grpId="0" animBg="1"/>
      <p:bldP spid="48" grpId="0" animBg="1"/>
      <p:bldP spid="53" grpId="0" animBg="1"/>
      <p:bldP spid="56" grpId="0" animBg="1"/>
      <p:bldP spid="59" grpId="0" animBg="1"/>
      <p:bldP spid="61" grpId="0"/>
      <p:bldP spid="62" grpId="0"/>
      <p:bldP spid="63" grpId="0"/>
      <p:bldP spid="64" grpId="0"/>
      <p:bldP spid="2" grpId="0" animBg="1"/>
      <p:bldP spid="3" grpId="0"/>
      <p:bldP spid="4" grpId="0" animBg="1"/>
      <p:bldP spid="5" grpId="0"/>
      <p:bldP spid="6"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A24DE7B2-C20F-5169-9D33-3F17012E1D2E}"/>
              </a:ext>
            </a:extLst>
          </p:cNvPr>
          <p:cNvCxnSpPr/>
          <p:nvPr/>
        </p:nvCxnSpPr>
        <p:spPr>
          <a:xfrm flipV="1">
            <a:off x="1003934" y="690704"/>
            <a:ext cx="10184130" cy="25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0FF67CC-B9DF-4E6F-63E5-20CC19D6F708}"/>
              </a:ext>
            </a:extLst>
          </p:cNvPr>
          <p:cNvSpPr txBox="1"/>
          <p:nvPr/>
        </p:nvSpPr>
        <p:spPr>
          <a:xfrm>
            <a:off x="3576320" y="159844"/>
            <a:ext cx="4836160"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Part06    </a:t>
            </a:r>
            <a:r>
              <a:rPr lang="zh-CN" altLang="en-US" sz="2000" b="1" dirty="0">
                <a:solidFill>
                  <a:schemeClr val="bg1"/>
                </a:solidFill>
                <a:latin typeface="微软雅黑" panose="020B0503020204020204" pitchFamily="34" charset="-122"/>
                <a:ea typeface="微软雅黑" panose="020B0503020204020204" pitchFamily="34" charset="-122"/>
              </a:rPr>
              <a:t>市场应用</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基础产品方面</a:t>
            </a:r>
          </a:p>
        </p:txBody>
      </p:sp>
      <p:grpSp>
        <p:nvGrpSpPr>
          <p:cNvPr id="47" name="组合 46">
            <a:extLst>
              <a:ext uri="{FF2B5EF4-FFF2-40B4-BE49-F238E27FC236}">
                <a16:creationId xmlns:a16="http://schemas.microsoft.com/office/drawing/2014/main" id="{BC645A3C-1113-3331-A988-AFCCC8279108}"/>
              </a:ext>
            </a:extLst>
          </p:cNvPr>
          <p:cNvGrpSpPr/>
          <p:nvPr/>
        </p:nvGrpSpPr>
        <p:grpSpPr>
          <a:xfrm>
            <a:off x="1199579" y="1315559"/>
            <a:ext cx="4502882" cy="4579112"/>
            <a:chOff x="874713" y="3320208"/>
            <a:chExt cx="4502882" cy="4102525"/>
          </a:xfrm>
        </p:grpSpPr>
        <p:sp>
          <p:nvSpPr>
            <p:cNvPr id="48" name="矩形 47">
              <a:extLst>
                <a:ext uri="{FF2B5EF4-FFF2-40B4-BE49-F238E27FC236}">
                  <a16:creationId xmlns:a16="http://schemas.microsoft.com/office/drawing/2014/main" id="{65D82E54-F59F-7C5E-A3D0-F74769AC6CB7}"/>
                </a:ext>
              </a:extLst>
            </p:cNvPr>
            <p:cNvSpPr/>
            <p:nvPr/>
          </p:nvSpPr>
          <p:spPr>
            <a:xfrm>
              <a:off x="874713" y="3661302"/>
              <a:ext cx="4502882" cy="3761431"/>
            </a:xfrm>
            <a:prstGeom prst="rect">
              <a:avLst/>
            </a:prstGeom>
          </p:spPr>
          <p:txBody>
            <a:bodyPr wrap="square">
              <a:spAutoFit/>
              <a:scene3d>
                <a:camera prst="orthographicFront"/>
                <a:lightRig rig="threePt" dir="t"/>
              </a:scene3d>
              <a:sp3d contourW="12700"/>
            </a:bodyPr>
            <a:lstStyle/>
            <a:p>
              <a:pPr indent="266700" algn="just">
                <a:lnSpc>
                  <a:spcPct val="150000"/>
                </a:lnSpc>
              </a:pPr>
              <a:r>
                <a:rPr lang="en-US" alt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北斗卫星导航</a:t>
              </a:r>
              <a:r>
                <a:rPr lang="zh-CN" altLang="zh-CN" sz="1800" b="1" kern="100" dirty="0">
                  <a:solidFill>
                    <a:srgbClr val="FFFF00"/>
                  </a:solidFill>
                  <a:effectLst/>
                  <a:latin typeface="微软雅黑" panose="020B0503020204020204" pitchFamily="34" charset="-122"/>
                  <a:ea typeface="微软雅黑" panose="020B0503020204020204" pitchFamily="34" charset="-122"/>
                  <a:cs typeface="Times New Roman" panose="02020603050405020304" pitchFamily="18" charset="0"/>
                </a:rPr>
                <a:t>芯片</a:t>
              </a:r>
              <a:r>
                <a:rPr lang="zh-CN" alt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1" kern="100" dirty="0">
                  <a:solidFill>
                    <a:srgbClr val="FFFF00"/>
                  </a:solidFill>
                  <a:effectLst/>
                  <a:latin typeface="微软雅黑" panose="020B0503020204020204" pitchFamily="34" charset="-122"/>
                  <a:ea typeface="微软雅黑" panose="020B0503020204020204" pitchFamily="34" charset="-122"/>
                  <a:cs typeface="Times New Roman" panose="02020603050405020304" pitchFamily="18" charset="0"/>
                </a:rPr>
                <a:t>接收机</a:t>
              </a:r>
              <a:r>
                <a:rPr lang="zh-CN" alt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b="1" kern="100" dirty="0">
                  <a:solidFill>
                    <a:srgbClr val="FFFF00"/>
                  </a:solidFill>
                  <a:effectLst/>
                  <a:latin typeface="微软雅黑" panose="020B0503020204020204" pitchFamily="34" charset="-122"/>
                  <a:ea typeface="微软雅黑" panose="020B0503020204020204" pitchFamily="34" charset="-122"/>
                  <a:cs typeface="Times New Roman" panose="02020603050405020304" pitchFamily="18" charset="0"/>
                </a:rPr>
                <a:t>天线</a:t>
              </a:r>
              <a:r>
                <a:rPr lang="zh-CN" alt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b="1" kern="100" dirty="0">
                  <a:solidFill>
                    <a:srgbClr val="FFFF00"/>
                  </a:solidFill>
                  <a:effectLst/>
                  <a:latin typeface="微软雅黑" panose="020B0503020204020204" pitchFamily="34" charset="-122"/>
                  <a:ea typeface="微软雅黑" panose="020B0503020204020204" pitchFamily="34" charset="-122"/>
                  <a:cs typeface="Times New Roman" panose="02020603050405020304" pitchFamily="18" charset="0"/>
                </a:rPr>
                <a:t>板卡</a:t>
              </a:r>
              <a:r>
                <a:rPr lang="zh-CN" alt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等基础产品，是北斗系统应用的基础。</a:t>
              </a:r>
              <a:endParaRPr lang="en-US" alt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pPr>
              <a:r>
                <a:rPr lang="en-US" alt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通过卫星导航专项的集智攻关，我国实现了卫星导航基础产品的自主可控，形成了完整的产业链，逐步应用到国民经济和社会发展的各个领域。</a:t>
              </a:r>
              <a:endParaRPr lang="en-US" alt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pPr>
              <a:r>
                <a:rPr lang="en-US" alt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伴随着互联网、大数据、云计算、物联网等技术的发展，北斗基础产品的嵌入式、融合性应用逐步加强，产生了显著的融合效益。</a:t>
              </a:r>
            </a:p>
          </p:txBody>
        </p:sp>
        <p:sp>
          <p:nvSpPr>
            <p:cNvPr id="49" name="矩形 48">
              <a:extLst>
                <a:ext uri="{FF2B5EF4-FFF2-40B4-BE49-F238E27FC236}">
                  <a16:creationId xmlns:a16="http://schemas.microsoft.com/office/drawing/2014/main" id="{1C9B58FB-F74B-FDC5-258F-293C08E00D2C}"/>
                </a:ext>
              </a:extLst>
            </p:cNvPr>
            <p:cNvSpPr/>
            <p:nvPr/>
          </p:nvSpPr>
          <p:spPr>
            <a:xfrm>
              <a:off x="874713" y="3320208"/>
              <a:ext cx="3504695" cy="461665"/>
            </a:xfrm>
            <a:prstGeom prst="rect">
              <a:avLst/>
            </a:prstGeom>
            <a:ln>
              <a:noFill/>
            </a:ln>
          </p:spPr>
          <p:txBody>
            <a:bodyPr wrap="square">
              <a:spAutoFit/>
              <a:scene3d>
                <a:camera prst="orthographicFront"/>
                <a:lightRig rig="threePt" dir="t"/>
              </a:scene3d>
              <a:sp3d contourW="12700"/>
            </a:bodyPr>
            <a:lstStyle/>
            <a:p>
              <a:pPr algn="l" fontAlgn="base">
                <a:lnSpc>
                  <a:spcPct val="100000"/>
                </a:lnSpc>
                <a:spcBef>
                  <a:spcPts val="1000"/>
                </a:spcBef>
                <a:buFont typeface="Arial" panose="020B0604020202020204" pitchFamily="34" charset="0"/>
              </a:pPr>
              <a:r>
                <a:rPr lang="zh-CN" altLang="en-US" sz="2400" b="1" dirty="0">
                  <a:solidFill>
                    <a:schemeClr val="bg1"/>
                  </a:solidFill>
                  <a:latin typeface="微软雅黑" panose="020B0503020204020204" charset="-122"/>
                  <a:ea typeface="微软雅黑" panose="020B0503020204020204" charset="-122"/>
                </a:rPr>
                <a:t>基础产品方面</a:t>
              </a:r>
            </a:p>
          </p:txBody>
        </p:sp>
      </p:grpSp>
      <p:grpSp>
        <p:nvGrpSpPr>
          <p:cNvPr id="64" name="组合 63">
            <a:extLst>
              <a:ext uri="{FF2B5EF4-FFF2-40B4-BE49-F238E27FC236}">
                <a16:creationId xmlns:a16="http://schemas.microsoft.com/office/drawing/2014/main" id="{1C06D42F-1DA3-56BE-37FA-E2AE000462E0}"/>
              </a:ext>
            </a:extLst>
          </p:cNvPr>
          <p:cNvGrpSpPr/>
          <p:nvPr/>
        </p:nvGrpSpPr>
        <p:grpSpPr>
          <a:xfrm>
            <a:off x="9087926" y="2177305"/>
            <a:ext cx="1710738" cy="1612628"/>
            <a:chOff x="6744955" y="2108648"/>
            <a:chExt cx="1710738" cy="1612628"/>
          </a:xfrm>
        </p:grpSpPr>
        <p:pic>
          <p:nvPicPr>
            <p:cNvPr id="57" name="图片 56">
              <a:extLst>
                <a:ext uri="{FF2B5EF4-FFF2-40B4-BE49-F238E27FC236}">
                  <a16:creationId xmlns:a16="http://schemas.microsoft.com/office/drawing/2014/main" id="{8C4814E6-4087-26E8-3E01-D133856E3E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8168" y="2108648"/>
              <a:ext cx="1624312" cy="1048662"/>
            </a:xfrm>
            <a:prstGeom prst="rect">
              <a:avLst/>
            </a:prstGeom>
          </p:spPr>
        </p:pic>
        <p:sp>
          <p:nvSpPr>
            <p:cNvPr id="59" name="矩形 58">
              <a:extLst>
                <a:ext uri="{FF2B5EF4-FFF2-40B4-BE49-F238E27FC236}">
                  <a16:creationId xmlns:a16="http://schemas.microsoft.com/office/drawing/2014/main" id="{E09FFE17-F721-6B79-884E-DD05800D8959}"/>
                </a:ext>
              </a:extLst>
            </p:cNvPr>
            <p:cNvSpPr/>
            <p:nvPr/>
          </p:nvSpPr>
          <p:spPr>
            <a:xfrm>
              <a:off x="6744955" y="3351944"/>
              <a:ext cx="1710738" cy="369332"/>
            </a:xfrm>
            <a:prstGeom prst="rect">
              <a:avLst/>
            </a:prstGeom>
            <a:ln>
              <a:noFill/>
            </a:ln>
          </p:spPr>
          <p:txBody>
            <a:bodyPr wrap="square">
              <a:spAutoFit/>
              <a:scene3d>
                <a:camera prst="orthographicFront"/>
                <a:lightRig rig="threePt" dir="t"/>
              </a:scene3d>
              <a:sp3d contourW="12700"/>
            </a:bodyPr>
            <a:lstStyle/>
            <a:p>
              <a:pPr algn="ctr" fontAlgn="base">
                <a:lnSpc>
                  <a:spcPct val="100000"/>
                </a:lnSpc>
                <a:spcBef>
                  <a:spcPts val="1000"/>
                </a:spcBef>
                <a:buFont typeface="Arial" panose="020B0604020202020204" pitchFamily="34" charset="0"/>
              </a:pPr>
              <a:r>
                <a:rPr lang="en-US" altLang="zh-CN" b="1" dirty="0">
                  <a:solidFill>
                    <a:schemeClr val="bg1"/>
                  </a:solidFill>
                  <a:latin typeface="微软雅黑" panose="020B0503020204020204" charset="-122"/>
                  <a:ea typeface="微软雅黑" panose="020B0503020204020204" charset="-122"/>
                </a:rPr>
                <a:t>UR480</a:t>
              </a:r>
              <a:r>
                <a:rPr lang="zh-CN" altLang="en-US" b="1" dirty="0">
                  <a:solidFill>
                    <a:schemeClr val="bg1"/>
                  </a:solidFill>
                  <a:latin typeface="微软雅黑" panose="020B0503020204020204" charset="-122"/>
                  <a:ea typeface="微软雅黑" panose="020B0503020204020204" charset="-122"/>
                </a:rPr>
                <a:t>接收机</a:t>
              </a:r>
            </a:p>
          </p:txBody>
        </p:sp>
      </p:grpSp>
      <p:grpSp>
        <p:nvGrpSpPr>
          <p:cNvPr id="66" name="组合 65">
            <a:extLst>
              <a:ext uri="{FF2B5EF4-FFF2-40B4-BE49-F238E27FC236}">
                <a16:creationId xmlns:a16="http://schemas.microsoft.com/office/drawing/2014/main" id="{563A2CCD-B659-4219-703D-6168E25BE0B1}"/>
              </a:ext>
            </a:extLst>
          </p:cNvPr>
          <p:cNvGrpSpPr/>
          <p:nvPr/>
        </p:nvGrpSpPr>
        <p:grpSpPr>
          <a:xfrm>
            <a:off x="6684587" y="3989239"/>
            <a:ext cx="1821782" cy="1577634"/>
            <a:chOff x="9087926" y="3908309"/>
            <a:chExt cx="1821782" cy="1577634"/>
          </a:xfrm>
        </p:grpSpPr>
        <p:pic>
          <p:nvPicPr>
            <p:cNvPr id="51" name="图片 50">
              <a:extLst>
                <a:ext uri="{FF2B5EF4-FFF2-40B4-BE49-F238E27FC236}">
                  <a16:creationId xmlns:a16="http://schemas.microsoft.com/office/drawing/2014/main" id="{064D2556-CDD3-99F6-3FA8-D635E6920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3659" y="3908309"/>
              <a:ext cx="1438275" cy="971550"/>
            </a:xfrm>
            <a:prstGeom prst="rect">
              <a:avLst/>
            </a:prstGeom>
          </p:spPr>
        </p:pic>
        <p:sp>
          <p:nvSpPr>
            <p:cNvPr id="60" name="矩形 59">
              <a:extLst>
                <a:ext uri="{FF2B5EF4-FFF2-40B4-BE49-F238E27FC236}">
                  <a16:creationId xmlns:a16="http://schemas.microsoft.com/office/drawing/2014/main" id="{29BE8174-6E3D-BC93-673E-C520EE3DC25C}"/>
                </a:ext>
              </a:extLst>
            </p:cNvPr>
            <p:cNvSpPr/>
            <p:nvPr/>
          </p:nvSpPr>
          <p:spPr>
            <a:xfrm>
              <a:off x="9087926" y="5116611"/>
              <a:ext cx="1821782" cy="369332"/>
            </a:xfrm>
            <a:prstGeom prst="rect">
              <a:avLst/>
            </a:prstGeom>
            <a:ln>
              <a:noFill/>
            </a:ln>
          </p:spPr>
          <p:txBody>
            <a:bodyPr wrap="square">
              <a:spAutoFit/>
              <a:scene3d>
                <a:camera prst="orthographicFront"/>
                <a:lightRig rig="threePt" dir="t"/>
              </a:scene3d>
              <a:sp3d contourW="12700"/>
            </a:bodyPr>
            <a:lstStyle/>
            <a:p>
              <a:pPr algn="ctr" fontAlgn="base">
                <a:lnSpc>
                  <a:spcPct val="100000"/>
                </a:lnSpc>
                <a:spcBef>
                  <a:spcPts val="1000"/>
                </a:spcBef>
                <a:buFont typeface="Arial" panose="020B0604020202020204" pitchFamily="34" charset="0"/>
              </a:pPr>
              <a:r>
                <a:rPr lang="en-US" altLang="zh-CN" b="1" dirty="0">
                  <a:solidFill>
                    <a:schemeClr val="bg1"/>
                  </a:solidFill>
                  <a:latin typeface="微软雅黑" panose="020B0503020204020204" charset="-122"/>
                  <a:ea typeface="微软雅黑" panose="020B0503020204020204" charset="-122"/>
                </a:rPr>
                <a:t>3D</a:t>
              </a:r>
              <a:r>
                <a:rPr lang="zh-CN" altLang="en-US" b="1" dirty="0">
                  <a:solidFill>
                    <a:schemeClr val="bg1"/>
                  </a:solidFill>
                  <a:latin typeface="微软雅黑" panose="020B0503020204020204" charset="-122"/>
                  <a:ea typeface="微软雅黑" panose="020B0503020204020204" charset="-122"/>
                </a:rPr>
                <a:t>基准站天线</a:t>
              </a:r>
            </a:p>
          </p:txBody>
        </p:sp>
      </p:grpSp>
      <p:grpSp>
        <p:nvGrpSpPr>
          <p:cNvPr id="63" name="组合 62">
            <a:extLst>
              <a:ext uri="{FF2B5EF4-FFF2-40B4-BE49-F238E27FC236}">
                <a16:creationId xmlns:a16="http://schemas.microsoft.com/office/drawing/2014/main" id="{053A43DC-22EA-C7E1-B1BB-81E62C98156A}"/>
              </a:ext>
            </a:extLst>
          </p:cNvPr>
          <p:cNvGrpSpPr/>
          <p:nvPr/>
        </p:nvGrpSpPr>
        <p:grpSpPr>
          <a:xfrm>
            <a:off x="9131139" y="4005812"/>
            <a:ext cx="1624312" cy="1561061"/>
            <a:chOff x="6788168" y="3924882"/>
            <a:chExt cx="1624312" cy="1561061"/>
          </a:xfrm>
        </p:grpSpPr>
        <p:pic>
          <p:nvPicPr>
            <p:cNvPr id="53" name="图片 52">
              <a:extLst>
                <a:ext uri="{FF2B5EF4-FFF2-40B4-BE49-F238E27FC236}">
                  <a16:creationId xmlns:a16="http://schemas.microsoft.com/office/drawing/2014/main" id="{63E813B9-F03E-7175-DABA-14B515CE59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8168" y="3924882"/>
              <a:ext cx="1624312" cy="988123"/>
            </a:xfrm>
            <a:prstGeom prst="rect">
              <a:avLst/>
            </a:prstGeom>
          </p:spPr>
        </p:pic>
        <p:sp>
          <p:nvSpPr>
            <p:cNvPr id="61" name="矩形 60">
              <a:extLst>
                <a:ext uri="{FF2B5EF4-FFF2-40B4-BE49-F238E27FC236}">
                  <a16:creationId xmlns:a16="http://schemas.microsoft.com/office/drawing/2014/main" id="{C77A46BA-32D8-698F-1A71-10BFC899B5AD}"/>
                </a:ext>
              </a:extLst>
            </p:cNvPr>
            <p:cNvSpPr/>
            <p:nvPr/>
          </p:nvSpPr>
          <p:spPr>
            <a:xfrm>
              <a:off x="6788168" y="5116611"/>
              <a:ext cx="1624312" cy="369332"/>
            </a:xfrm>
            <a:prstGeom prst="rect">
              <a:avLst/>
            </a:prstGeom>
            <a:ln>
              <a:noFill/>
            </a:ln>
          </p:spPr>
          <p:txBody>
            <a:bodyPr wrap="square">
              <a:spAutoFit/>
              <a:scene3d>
                <a:camera prst="orthographicFront"/>
                <a:lightRig rig="threePt" dir="t"/>
              </a:scene3d>
              <a:sp3d contourW="12700"/>
            </a:bodyPr>
            <a:lstStyle/>
            <a:p>
              <a:pPr algn="ctr" fontAlgn="base">
                <a:lnSpc>
                  <a:spcPct val="100000"/>
                </a:lnSpc>
                <a:spcBef>
                  <a:spcPts val="1000"/>
                </a:spcBef>
                <a:buFont typeface="Arial" panose="020B0604020202020204" pitchFamily="34" charset="0"/>
              </a:pPr>
              <a:r>
                <a:rPr lang="en-US" altLang="zh-CN" b="1" dirty="0">
                  <a:solidFill>
                    <a:schemeClr val="bg1"/>
                  </a:solidFill>
                  <a:latin typeface="微软雅黑" panose="020B0503020204020204" charset="-122"/>
                  <a:ea typeface="微软雅黑" panose="020B0503020204020204" charset="-122"/>
                </a:rPr>
                <a:t>K708 </a:t>
              </a:r>
              <a:r>
                <a:rPr lang="zh-CN" altLang="en-US" b="1" dirty="0">
                  <a:solidFill>
                    <a:schemeClr val="bg1"/>
                  </a:solidFill>
                  <a:latin typeface="微软雅黑" panose="020B0503020204020204" charset="-122"/>
                  <a:ea typeface="微软雅黑" panose="020B0503020204020204" charset="-122"/>
                </a:rPr>
                <a:t>板卡</a:t>
              </a:r>
            </a:p>
          </p:txBody>
        </p:sp>
      </p:grpSp>
      <p:grpSp>
        <p:nvGrpSpPr>
          <p:cNvPr id="65" name="组合 64">
            <a:extLst>
              <a:ext uri="{FF2B5EF4-FFF2-40B4-BE49-F238E27FC236}">
                <a16:creationId xmlns:a16="http://schemas.microsoft.com/office/drawing/2014/main" id="{A207275E-42D9-79BE-9F98-C0B630105698}"/>
              </a:ext>
            </a:extLst>
          </p:cNvPr>
          <p:cNvGrpSpPr/>
          <p:nvPr/>
        </p:nvGrpSpPr>
        <p:grpSpPr>
          <a:xfrm>
            <a:off x="6799344" y="2178964"/>
            <a:ext cx="1624312" cy="1612628"/>
            <a:chOff x="9186661" y="2108648"/>
            <a:chExt cx="1624312" cy="1612628"/>
          </a:xfrm>
        </p:grpSpPr>
        <p:pic>
          <p:nvPicPr>
            <p:cNvPr id="55" name="图片 54">
              <a:extLst>
                <a:ext uri="{FF2B5EF4-FFF2-40B4-BE49-F238E27FC236}">
                  <a16:creationId xmlns:a16="http://schemas.microsoft.com/office/drawing/2014/main" id="{DF28B938-278D-640A-C136-41ED00D21620}"/>
                </a:ext>
              </a:extLst>
            </p:cNvPr>
            <p:cNvPicPr>
              <a:picLocks noChangeAspect="1"/>
            </p:cNvPicPr>
            <p:nvPr/>
          </p:nvPicPr>
          <p:blipFill>
            <a:blip r:embed="rId6">
              <a:extLst>
                <a:ext uri="{28A0092B-C50C-407E-A947-70E740481C1C}">
                  <a14:useLocalDpi xmlns:a14="http://schemas.microsoft.com/office/drawing/2010/main" val="0"/>
                </a:ext>
              </a:extLst>
            </a:blip>
            <a:srcRect t="6746" b="15135"/>
            <a:stretch/>
          </p:blipFill>
          <p:spPr>
            <a:xfrm>
              <a:off x="9263658" y="2108648"/>
              <a:ext cx="1438275" cy="1048662"/>
            </a:xfrm>
            <a:prstGeom prst="rect">
              <a:avLst/>
            </a:prstGeom>
          </p:spPr>
        </p:pic>
        <p:sp>
          <p:nvSpPr>
            <p:cNvPr id="62" name="矩形 61">
              <a:extLst>
                <a:ext uri="{FF2B5EF4-FFF2-40B4-BE49-F238E27FC236}">
                  <a16:creationId xmlns:a16="http://schemas.microsoft.com/office/drawing/2014/main" id="{EBE0B295-26EB-95AF-BFF1-B6B760320D28}"/>
                </a:ext>
              </a:extLst>
            </p:cNvPr>
            <p:cNvSpPr/>
            <p:nvPr/>
          </p:nvSpPr>
          <p:spPr>
            <a:xfrm>
              <a:off x="9186661" y="3351944"/>
              <a:ext cx="1624312" cy="369332"/>
            </a:xfrm>
            <a:prstGeom prst="rect">
              <a:avLst/>
            </a:prstGeom>
            <a:ln>
              <a:noFill/>
            </a:ln>
          </p:spPr>
          <p:txBody>
            <a:bodyPr wrap="square">
              <a:spAutoFit/>
              <a:scene3d>
                <a:camera prst="orthographicFront"/>
                <a:lightRig rig="threePt" dir="t"/>
              </a:scene3d>
              <a:sp3d contourW="12700"/>
            </a:bodyPr>
            <a:lstStyle/>
            <a:p>
              <a:pPr algn="ctr" fontAlgn="base">
                <a:lnSpc>
                  <a:spcPct val="100000"/>
                </a:lnSpc>
                <a:spcBef>
                  <a:spcPts val="1000"/>
                </a:spcBef>
                <a:buFont typeface="Arial" panose="020B0604020202020204" pitchFamily="34" charset="0"/>
              </a:pPr>
              <a:r>
                <a:rPr lang="en-US" altLang="zh-CN" b="1" dirty="0">
                  <a:solidFill>
                    <a:schemeClr val="bg1"/>
                  </a:solidFill>
                  <a:latin typeface="微软雅黑" panose="020B0503020204020204" charset="-122"/>
                  <a:ea typeface="微软雅黑" panose="020B0503020204020204" charset="-122"/>
                </a:rPr>
                <a:t>UC6226</a:t>
              </a:r>
              <a:r>
                <a:rPr lang="zh-CN" altLang="en-US" b="1" dirty="0">
                  <a:solidFill>
                    <a:schemeClr val="bg1"/>
                  </a:solidFill>
                  <a:latin typeface="微软雅黑" panose="020B0503020204020204" charset="-122"/>
                  <a:ea typeface="微软雅黑" panose="020B0503020204020204" charset="-122"/>
                </a:rPr>
                <a:t>芯片</a:t>
              </a:r>
            </a:p>
          </p:txBody>
        </p:sp>
      </p:grpSp>
      <p:pic>
        <p:nvPicPr>
          <p:cNvPr id="3" name="图片 2">
            <a:extLst>
              <a:ext uri="{FF2B5EF4-FFF2-40B4-BE49-F238E27FC236}">
                <a16:creationId xmlns:a16="http://schemas.microsoft.com/office/drawing/2014/main" id="{A03C0F07-F087-2960-39E3-1F7A13864C19}"/>
              </a:ext>
            </a:extLst>
          </p:cNvPr>
          <p:cNvPicPr>
            <a:picLocks noChangeAspect="1"/>
          </p:cNvPicPr>
          <p:nvPr/>
        </p:nvPicPr>
        <p:blipFill rotWithShape="1">
          <a:blip r:embed="rId7">
            <a:extLst>
              <a:ext uri="{28A0092B-C50C-407E-A947-70E740481C1C}">
                <a14:useLocalDpi xmlns:a14="http://schemas.microsoft.com/office/drawing/2010/main" val="0"/>
              </a:ext>
            </a:extLst>
          </a:blip>
          <a:srcRect l="4753" t="21844" r="4800" b="23048"/>
          <a:stretch/>
        </p:blipFill>
        <p:spPr>
          <a:xfrm>
            <a:off x="10218624" y="6233099"/>
            <a:ext cx="1956287" cy="624901"/>
          </a:xfrm>
          <a:prstGeom prst="rect">
            <a:avLst/>
          </a:prstGeom>
        </p:spPr>
      </p:pic>
    </p:spTree>
    <p:extLst>
      <p:ext uri="{BB962C8B-B14F-4D97-AF65-F5344CB8AC3E}">
        <p14:creationId xmlns:p14="http://schemas.microsoft.com/office/powerpoint/2010/main" val="112750094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childTnLst>
                          </p:cTn>
                        </p:par>
                        <p:par>
                          <p:cTn id="10" fill="hold">
                            <p:stCondLst>
                              <p:cond delay="25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250"/>
                                        <p:tgtEl>
                                          <p:spTgt spid="2"/>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300"/>
                                        <p:tgtEl>
                                          <p:spTgt spid="47"/>
                                        </p:tgtEl>
                                      </p:cBhvr>
                                    </p:animEffect>
                                  </p:childTnLst>
                                </p:cTn>
                              </p:par>
                            </p:childTnLst>
                          </p:cTn>
                        </p:par>
                        <p:par>
                          <p:cTn id="18" fill="hold">
                            <p:stCondLst>
                              <p:cond delay="800"/>
                            </p:stCondLst>
                            <p:childTnLst>
                              <p:par>
                                <p:cTn id="19" presetID="14" presetClass="entr" presetSubtype="10" fill="hold"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randombar(horizontal)">
                                      <p:cBhvr>
                                        <p:cTn id="21" dur="300"/>
                                        <p:tgtEl>
                                          <p:spTgt spid="65"/>
                                        </p:tgtEl>
                                      </p:cBhvr>
                                    </p:animEffect>
                                  </p:childTnLst>
                                </p:cTn>
                              </p:par>
                            </p:childTnLst>
                          </p:cTn>
                        </p:par>
                        <p:par>
                          <p:cTn id="22" fill="hold">
                            <p:stCondLst>
                              <p:cond delay="1100"/>
                            </p:stCondLst>
                            <p:childTnLst>
                              <p:par>
                                <p:cTn id="23" presetID="14" presetClass="entr" presetSubtype="10"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randombar(horizontal)">
                                      <p:cBhvr>
                                        <p:cTn id="25" dur="300"/>
                                        <p:tgtEl>
                                          <p:spTgt spid="64"/>
                                        </p:tgtEl>
                                      </p:cBhvr>
                                    </p:animEffect>
                                  </p:childTnLst>
                                </p:cTn>
                              </p:par>
                            </p:childTnLst>
                          </p:cTn>
                        </p:par>
                        <p:par>
                          <p:cTn id="26" fill="hold">
                            <p:stCondLst>
                              <p:cond delay="1400"/>
                            </p:stCondLst>
                            <p:childTnLst>
                              <p:par>
                                <p:cTn id="27" presetID="14" presetClass="entr" presetSubtype="10"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randombar(horizontal)">
                                      <p:cBhvr>
                                        <p:cTn id="29" dur="300"/>
                                        <p:tgtEl>
                                          <p:spTgt spid="66"/>
                                        </p:tgtEl>
                                      </p:cBhvr>
                                    </p:animEffect>
                                  </p:childTnLst>
                                </p:cTn>
                              </p:par>
                            </p:childTnLst>
                          </p:cTn>
                        </p:par>
                        <p:par>
                          <p:cTn id="30" fill="hold">
                            <p:stCondLst>
                              <p:cond delay="1700"/>
                            </p:stCondLst>
                            <p:childTnLst>
                              <p:par>
                                <p:cTn id="31" presetID="14" presetClass="entr" presetSubtype="10" fill="hold" nodeType="after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randombar(horizontal)">
                                      <p:cBhvr>
                                        <p:cTn id="33" dur="3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99CC5ECA-B794-8401-D6AC-03EAC6FA17DB}"/>
              </a:ext>
            </a:extLst>
          </p:cNvPr>
          <p:cNvCxnSpPr/>
          <p:nvPr/>
        </p:nvCxnSpPr>
        <p:spPr>
          <a:xfrm flipV="1">
            <a:off x="1003934" y="690704"/>
            <a:ext cx="10184130" cy="25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BB61F1E7-E408-5DEA-C216-0CAEE5EF9909}"/>
              </a:ext>
            </a:extLst>
          </p:cNvPr>
          <p:cNvSpPr txBox="1"/>
          <p:nvPr/>
        </p:nvSpPr>
        <p:spPr>
          <a:xfrm>
            <a:off x="3576320" y="159844"/>
            <a:ext cx="4836160"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Part06    </a:t>
            </a:r>
            <a:r>
              <a:rPr lang="zh-CN" altLang="en-US" sz="2000" b="1" dirty="0">
                <a:solidFill>
                  <a:schemeClr val="bg1"/>
                </a:solidFill>
                <a:latin typeface="微软雅黑" panose="020B0503020204020204" pitchFamily="34" charset="-122"/>
                <a:ea typeface="微软雅黑" panose="020B0503020204020204" pitchFamily="34" charset="-122"/>
              </a:rPr>
              <a:t>市场应用</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能源方面</a:t>
            </a:r>
          </a:p>
        </p:txBody>
      </p:sp>
      <p:grpSp>
        <p:nvGrpSpPr>
          <p:cNvPr id="6" name="组合 5">
            <a:extLst>
              <a:ext uri="{FF2B5EF4-FFF2-40B4-BE49-F238E27FC236}">
                <a16:creationId xmlns:a16="http://schemas.microsoft.com/office/drawing/2014/main" id="{EF158052-008A-5B80-1104-696DB39E4155}"/>
              </a:ext>
            </a:extLst>
          </p:cNvPr>
          <p:cNvGrpSpPr/>
          <p:nvPr/>
        </p:nvGrpSpPr>
        <p:grpSpPr>
          <a:xfrm>
            <a:off x="1199579" y="1315559"/>
            <a:ext cx="4502882" cy="4163614"/>
            <a:chOff x="874713" y="3320208"/>
            <a:chExt cx="4502882" cy="3730271"/>
          </a:xfrm>
        </p:grpSpPr>
        <p:sp>
          <p:nvSpPr>
            <p:cNvPr id="7" name="矩形 6">
              <a:extLst>
                <a:ext uri="{FF2B5EF4-FFF2-40B4-BE49-F238E27FC236}">
                  <a16:creationId xmlns:a16="http://schemas.microsoft.com/office/drawing/2014/main" id="{D68155BA-F7C1-817E-F8E7-582E80B119E4}"/>
                </a:ext>
              </a:extLst>
            </p:cNvPr>
            <p:cNvSpPr/>
            <p:nvPr/>
          </p:nvSpPr>
          <p:spPr>
            <a:xfrm>
              <a:off x="874713" y="3661302"/>
              <a:ext cx="4502882" cy="3389177"/>
            </a:xfrm>
            <a:prstGeom prst="rect">
              <a:avLst/>
            </a:prstGeom>
          </p:spPr>
          <p:txBody>
            <a:bodyPr wrap="square">
              <a:spAutoFit/>
              <a:scene3d>
                <a:camera prst="orthographicFront"/>
                <a:lightRig rig="threePt" dir="t"/>
              </a:scene3d>
              <a:sp3d contourW="12700"/>
            </a:bodyPr>
            <a:lstStyle/>
            <a:p>
              <a:pPr indent="266700" algn="just">
                <a:lnSpc>
                  <a:spcPct val="150000"/>
                </a:lnSpc>
              </a:pPr>
              <a:r>
                <a:rPr lang="zh-CN" altLang="en-US"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在能源领域，白皮书提到在中石油西南油气田通过提供北斗厘米级定位无人机燃气泄漏巡检系统、</a:t>
              </a:r>
              <a:r>
                <a:rPr lang="zh-CN" altLang="en-US" sz="1800" b="1" kern="100" dirty="0">
                  <a:solidFill>
                    <a:srgbClr val="FFFF00"/>
                  </a:solidFill>
                  <a:effectLst/>
                  <a:latin typeface="微软雅黑" panose="020B0503020204020204" pitchFamily="34" charset="-122"/>
                  <a:ea typeface="微软雅黑" panose="020B0503020204020204" pitchFamily="34" charset="-122"/>
                  <a:cs typeface="Times New Roman" panose="02020603050405020304" pitchFamily="18" charset="0"/>
                </a:rPr>
                <a:t>北斗时空智能油气管道智慧桩</a:t>
              </a:r>
              <a:r>
                <a:rPr lang="zh-CN" altLang="en-US"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、北斗时空智能数字孪生平台、毫米级管道地灾监测系统以及管网</a:t>
              </a:r>
              <a:r>
                <a:rPr lang="en-US" alt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GIS</a:t>
              </a:r>
              <a:r>
                <a:rPr lang="zh-CN" altLang="en-US"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自动测绘成图系统等，千寻位置促进北斗时空智能融入示范区燃气安全生产工作的全面感知、智能分析、综合管控等各个环节，报警及时准确，事件响应率达</a:t>
              </a:r>
              <a:r>
                <a:rPr lang="en-US" alt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100%</a:t>
              </a:r>
              <a:r>
                <a:rPr lang="zh-CN" altLang="en-US"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542EEA4D-BFFD-1CF8-3113-571D2EA335B2}"/>
                </a:ext>
              </a:extLst>
            </p:cNvPr>
            <p:cNvSpPr/>
            <p:nvPr/>
          </p:nvSpPr>
          <p:spPr>
            <a:xfrm>
              <a:off x="874713" y="3320208"/>
              <a:ext cx="3504695" cy="413616"/>
            </a:xfrm>
            <a:prstGeom prst="rect">
              <a:avLst/>
            </a:prstGeom>
            <a:ln>
              <a:noFill/>
            </a:ln>
          </p:spPr>
          <p:txBody>
            <a:bodyPr wrap="square">
              <a:spAutoFit/>
              <a:scene3d>
                <a:camera prst="orthographicFront"/>
                <a:lightRig rig="threePt" dir="t"/>
              </a:scene3d>
              <a:sp3d contourW="12700"/>
            </a:bodyPr>
            <a:lstStyle/>
            <a:p>
              <a:pPr algn="l" fontAlgn="base">
                <a:lnSpc>
                  <a:spcPct val="100000"/>
                </a:lnSpc>
                <a:spcBef>
                  <a:spcPts val="1000"/>
                </a:spcBef>
                <a:buFont typeface="Arial" panose="020B0604020202020204" pitchFamily="34" charset="0"/>
              </a:pPr>
              <a:r>
                <a:rPr lang="zh-CN" altLang="en-US" sz="2400" b="1" dirty="0">
                  <a:solidFill>
                    <a:schemeClr val="bg1"/>
                  </a:solidFill>
                  <a:latin typeface="微软雅黑" panose="020B0503020204020204" charset="-122"/>
                  <a:ea typeface="微软雅黑" panose="020B0503020204020204" charset="-122"/>
                </a:rPr>
                <a:t>能源方面</a:t>
              </a:r>
            </a:p>
          </p:txBody>
        </p:sp>
      </p:grpSp>
      <p:grpSp>
        <p:nvGrpSpPr>
          <p:cNvPr id="13" name="组合 12">
            <a:extLst>
              <a:ext uri="{FF2B5EF4-FFF2-40B4-BE49-F238E27FC236}">
                <a16:creationId xmlns:a16="http://schemas.microsoft.com/office/drawing/2014/main" id="{15010EA3-7C11-36CA-860A-EDBF085D4F59}"/>
              </a:ext>
            </a:extLst>
          </p:cNvPr>
          <p:cNvGrpSpPr/>
          <p:nvPr/>
        </p:nvGrpSpPr>
        <p:grpSpPr>
          <a:xfrm>
            <a:off x="6322309" y="1777224"/>
            <a:ext cx="4361124" cy="3567195"/>
            <a:chOff x="6322309" y="1777224"/>
            <a:chExt cx="4361124" cy="3567195"/>
          </a:xfrm>
        </p:grpSpPr>
        <p:pic>
          <p:nvPicPr>
            <p:cNvPr id="10" name="图片 9">
              <a:extLst>
                <a:ext uri="{FF2B5EF4-FFF2-40B4-BE49-F238E27FC236}">
                  <a16:creationId xmlns:a16="http://schemas.microsoft.com/office/drawing/2014/main" id="{13E5F061-B158-8A23-A39B-4DC715872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309" y="1777224"/>
              <a:ext cx="4361124" cy="2999111"/>
            </a:xfrm>
            <a:prstGeom prst="rect">
              <a:avLst/>
            </a:prstGeom>
          </p:spPr>
        </p:pic>
        <p:sp>
          <p:nvSpPr>
            <p:cNvPr id="12" name="矩形 11">
              <a:extLst>
                <a:ext uri="{FF2B5EF4-FFF2-40B4-BE49-F238E27FC236}">
                  <a16:creationId xmlns:a16="http://schemas.microsoft.com/office/drawing/2014/main" id="{B7B7FCD1-580C-2202-5E16-5A6CF7A7803E}"/>
                </a:ext>
              </a:extLst>
            </p:cNvPr>
            <p:cNvSpPr/>
            <p:nvPr/>
          </p:nvSpPr>
          <p:spPr>
            <a:xfrm>
              <a:off x="7178738" y="4975087"/>
              <a:ext cx="3504695" cy="369332"/>
            </a:xfrm>
            <a:prstGeom prst="rect">
              <a:avLst/>
            </a:prstGeom>
            <a:ln>
              <a:noFill/>
            </a:ln>
          </p:spPr>
          <p:txBody>
            <a:bodyPr wrap="square">
              <a:spAutoFit/>
              <a:scene3d>
                <a:camera prst="orthographicFront"/>
                <a:lightRig rig="threePt" dir="t"/>
              </a:scene3d>
              <a:sp3d contourW="12700"/>
            </a:bodyPr>
            <a:lstStyle/>
            <a:p>
              <a:pPr algn="l" fontAlgn="base">
                <a:lnSpc>
                  <a:spcPct val="100000"/>
                </a:lnSpc>
                <a:spcBef>
                  <a:spcPts val="1000"/>
                </a:spcBef>
                <a:buFont typeface="Arial" panose="020B0604020202020204" pitchFamily="34" charset="0"/>
              </a:pPr>
              <a:r>
                <a:rPr lang="zh-CN" altLang="en-US"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北斗时空智能油气管道智慧桩</a:t>
              </a:r>
              <a:endParaRPr lang="zh-CN" altLang="en-US" b="1" dirty="0">
                <a:solidFill>
                  <a:schemeClr val="bg1"/>
                </a:solidFill>
                <a:latin typeface="微软雅黑" panose="020B0503020204020204" charset="-122"/>
                <a:ea typeface="微软雅黑" panose="020B0503020204020204" charset="-122"/>
              </a:endParaRPr>
            </a:p>
          </p:txBody>
        </p:sp>
      </p:grpSp>
      <p:pic>
        <p:nvPicPr>
          <p:cNvPr id="3" name="图片 2">
            <a:extLst>
              <a:ext uri="{FF2B5EF4-FFF2-40B4-BE49-F238E27FC236}">
                <a16:creationId xmlns:a16="http://schemas.microsoft.com/office/drawing/2014/main" id="{D853C295-FAAF-9788-B1D6-FF7EB6539296}"/>
              </a:ext>
            </a:extLst>
          </p:cNvPr>
          <p:cNvPicPr>
            <a:picLocks noChangeAspect="1"/>
          </p:cNvPicPr>
          <p:nvPr/>
        </p:nvPicPr>
        <p:blipFill rotWithShape="1">
          <a:blip r:embed="rId4">
            <a:extLst>
              <a:ext uri="{28A0092B-C50C-407E-A947-70E740481C1C}">
                <a14:useLocalDpi xmlns:a14="http://schemas.microsoft.com/office/drawing/2010/main" val="0"/>
              </a:ext>
            </a:extLst>
          </a:blip>
          <a:srcRect l="4753" t="21844" r="4800" b="23048"/>
          <a:stretch/>
        </p:blipFill>
        <p:spPr>
          <a:xfrm>
            <a:off x="10218624" y="6233099"/>
            <a:ext cx="1956287" cy="624901"/>
          </a:xfrm>
          <a:prstGeom prst="rect">
            <a:avLst/>
          </a:prstGeom>
        </p:spPr>
      </p:pic>
    </p:spTree>
    <p:extLst>
      <p:ext uri="{BB962C8B-B14F-4D97-AF65-F5344CB8AC3E}">
        <p14:creationId xmlns:p14="http://schemas.microsoft.com/office/powerpoint/2010/main" val="426025713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childTnLst>
                          </p:cTn>
                        </p:par>
                        <p:par>
                          <p:cTn id="10" fill="hold">
                            <p:stCondLst>
                              <p:cond delay="25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250"/>
                                        <p:tgtEl>
                                          <p:spTgt spid="2"/>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300"/>
                                        <p:tgtEl>
                                          <p:spTgt spid="6"/>
                                        </p:tgtEl>
                                      </p:cBhvr>
                                    </p:animEffect>
                                  </p:childTnLst>
                                </p:cTn>
                              </p:par>
                            </p:childTnLst>
                          </p:cTn>
                        </p:par>
                        <p:par>
                          <p:cTn id="18" fill="hold">
                            <p:stCondLst>
                              <p:cond delay="800"/>
                            </p:stCondLst>
                            <p:childTnLst>
                              <p:par>
                                <p:cTn id="19" presetID="14" presetClass="entr" presetSubtype="1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99CC5ECA-B794-8401-D6AC-03EAC6FA17DB}"/>
              </a:ext>
            </a:extLst>
          </p:cNvPr>
          <p:cNvCxnSpPr/>
          <p:nvPr/>
        </p:nvCxnSpPr>
        <p:spPr>
          <a:xfrm flipV="1">
            <a:off x="1003934" y="690704"/>
            <a:ext cx="10184130" cy="25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BB61F1E7-E408-5DEA-C216-0CAEE5EF9909}"/>
              </a:ext>
            </a:extLst>
          </p:cNvPr>
          <p:cNvSpPr txBox="1"/>
          <p:nvPr/>
        </p:nvSpPr>
        <p:spPr>
          <a:xfrm>
            <a:off x="3576320" y="159844"/>
            <a:ext cx="4836160"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Part06    </a:t>
            </a:r>
            <a:r>
              <a:rPr lang="zh-CN" altLang="en-US" sz="2000" b="1" dirty="0">
                <a:solidFill>
                  <a:schemeClr val="bg1"/>
                </a:solidFill>
                <a:latin typeface="微软雅黑" panose="020B0503020204020204" pitchFamily="34" charset="-122"/>
                <a:ea typeface="微软雅黑" panose="020B0503020204020204" pitchFamily="34" charset="-122"/>
              </a:rPr>
              <a:t>市场应用</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交通方面</a:t>
            </a:r>
          </a:p>
        </p:txBody>
      </p:sp>
      <p:grpSp>
        <p:nvGrpSpPr>
          <p:cNvPr id="6" name="组合 5">
            <a:extLst>
              <a:ext uri="{FF2B5EF4-FFF2-40B4-BE49-F238E27FC236}">
                <a16:creationId xmlns:a16="http://schemas.microsoft.com/office/drawing/2014/main" id="{EF158052-008A-5B80-1104-696DB39E4155}"/>
              </a:ext>
            </a:extLst>
          </p:cNvPr>
          <p:cNvGrpSpPr/>
          <p:nvPr/>
        </p:nvGrpSpPr>
        <p:grpSpPr>
          <a:xfrm>
            <a:off x="1003933" y="1226972"/>
            <a:ext cx="5420929" cy="4492228"/>
            <a:chOff x="874713" y="3320208"/>
            <a:chExt cx="4502882" cy="4024683"/>
          </a:xfrm>
        </p:grpSpPr>
        <p:sp>
          <p:nvSpPr>
            <p:cNvPr id="7" name="矩形 6">
              <a:extLst>
                <a:ext uri="{FF2B5EF4-FFF2-40B4-BE49-F238E27FC236}">
                  <a16:creationId xmlns:a16="http://schemas.microsoft.com/office/drawing/2014/main" id="{D68155BA-F7C1-817E-F8E7-582E80B119E4}"/>
                </a:ext>
              </a:extLst>
            </p:cNvPr>
            <p:cNvSpPr/>
            <p:nvPr/>
          </p:nvSpPr>
          <p:spPr>
            <a:xfrm>
              <a:off x="874713" y="3661302"/>
              <a:ext cx="4502882" cy="3683589"/>
            </a:xfrm>
            <a:prstGeom prst="rect">
              <a:avLst/>
            </a:prstGeom>
          </p:spPr>
          <p:txBody>
            <a:bodyPr wrap="square">
              <a:spAutoFit/>
              <a:scene3d>
                <a:camera prst="orthographicFront"/>
                <a:lightRig rig="threePt" dir="t"/>
              </a:scene3d>
              <a:sp3d contourW="12700"/>
            </a:bodyPr>
            <a:lstStyle/>
            <a:p>
              <a:pPr indent="266700" algn="just">
                <a:lnSpc>
                  <a:spcPct val="150000"/>
                </a:lnSpc>
              </a:pPr>
              <a:r>
                <a:rPr lang="zh-CN" altLang="en-US"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北斗卫星导航系统是助力实现交通运输信息化和现代化的重要手段，对建立畅通、高效、安全、绿色的现代交通运输体系具有十分重要的意义。</a:t>
              </a:r>
              <a:endParaRPr lang="en-US" alt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pP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北斗卫星导航系统</a:t>
              </a:r>
              <a:r>
                <a:rPr lang="zh-CN" altLang="en-US"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在交通方面的应用主要包括陆地应用，如车辆自主导航、车辆跟踪监控等；航海应用，如远洋运输、内河航运等；航空应用，如航路导航、机场场面监控、精密进近等。</a:t>
              </a:r>
              <a:endParaRPr lang="en-US" alt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pP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此外，在人民生活方面，北斗卫星导航系统利用定位功能，实现手机导航、路线规划等一系列位置服务功能，其中“车道级导航”和“红绿灯倒计时”进一步为人民的出行带来便利。</a:t>
              </a:r>
              <a:endParaRPr lang="zh-CN" altLang="en-US"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542EEA4D-BFFD-1CF8-3113-571D2EA335B2}"/>
                </a:ext>
              </a:extLst>
            </p:cNvPr>
            <p:cNvSpPr/>
            <p:nvPr/>
          </p:nvSpPr>
          <p:spPr>
            <a:xfrm>
              <a:off x="874713" y="3320208"/>
              <a:ext cx="3504695" cy="413616"/>
            </a:xfrm>
            <a:prstGeom prst="rect">
              <a:avLst/>
            </a:prstGeom>
            <a:ln>
              <a:noFill/>
            </a:ln>
          </p:spPr>
          <p:txBody>
            <a:bodyPr wrap="square">
              <a:spAutoFit/>
              <a:scene3d>
                <a:camera prst="orthographicFront"/>
                <a:lightRig rig="threePt" dir="t"/>
              </a:scene3d>
              <a:sp3d contourW="12700"/>
            </a:bodyPr>
            <a:lstStyle/>
            <a:p>
              <a:pPr algn="l" fontAlgn="base">
                <a:lnSpc>
                  <a:spcPct val="100000"/>
                </a:lnSpc>
                <a:spcBef>
                  <a:spcPts val="1000"/>
                </a:spcBef>
                <a:buFont typeface="Arial" panose="020B0604020202020204" pitchFamily="34" charset="0"/>
              </a:pPr>
              <a:r>
                <a:rPr lang="zh-CN" altLang="en-US" sz="2400" b="1" dirty="0">
                  <a:solidFill>
                    <a:schemeClr val="bg1"/>
                  </a:solidFill>
                  <a:latin typeface="微软雅黑" panose="020B0503020204020204" charset="-122"/>
                  <a:ea typeface="微软雅黑" panose="020B0503020204020204" charset="-122"/>
                </a:rPr>
                <a:t>交通方面</a:t>
              </a:r>
            </a:p>
          </p:txBody>
        </p:sp>
      </p:grpSp>
      <p:grpSp>
        <p:nvGrpSpPr>
          <p:cNvPr id="20" name="组合 19">
            <a:extLst>
              <a:ext uri="{FF2B5EF4-FFF2-40B4-BE49-F238E27FC236}">
                <a16:creationId xmlns:a16="http://schemas.microsoft.com/office/drawing/2014/main" id="{889A4829-F60E-5FE8-C292-22E344980F52}"/>
              </a:ext>
            </a:extLst>
          </p:cNvPr>
          <p:cNvGrpSpPr/>
          <p:nvPr/>
        </p:nvGrpSpPr>
        <p:grpSpPr>
          <a:xfrm>
            <a:off x="6864667" y="984768"/>
            <a:ext cx="3674359" cy="2321587"/>
            <a:chOff x="6858602" y="1226972"/>
            <a:chExt cx="3674359" cy="2321587"/>
          </a:xfrm>
        </p:grpSpPr>
        <p:pic>
          <p:nvPicPr>
            <p:cNvPr id="11" name="图片 10">
              <a:extLst>
                <a:ext uri="{FF2B5EF4-FFF2-40B4-BE49-F238E27FC236}">
                  <a16:creationId xmlns:a16="http://schemas.microsoft.com/office/drawing/2014/main" id="{6BFBBC1C-E5CC-2825-0886-E265471EB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602" y="1226972"/>
              <a:ext cx="3674359" cy="1837180"/>
            </a:xfrm>
            <a:prstGeom prst="rect">
              <a:avLst/>
            </a:prstGeom>
          </p:spPr>
        </p:pic>
        <p:sp>
          <p:nvSpPr>
            <p:cNvPr id="18" name="矩形 17">
              <a:extLst>
                <a:ext uri="{FF2B5EF4-FFF2-40B4-BE49-F238E27FC236}">
                  <a16:creationId xmlns:a16="http://schemas.microsoft.com/office/drawing/2014/main" id="{7B0D6716-0214-5B73-1883-C0E9254EC654}"/>
                </a:ext>
              </a:extLst>
            </p:cNvPr>
            <p:cNvSpPr/>
            <p:nvPr/>
          </p:nvSpPr>
          <p:spPr>
            <a:xfrm>
              <a:off x="8003674" y="3179227"/>
              <a:ext cx="1384214" cy="369332"/>
            </a:xfrm>
            <a:prstGeom prst="rect">
              <a:avLst/>
            </a:prstGeom>
            <a:ln>
              <a:noFill/>
            </a:ln>
          </p:spPr>
          <p:txBody>
            <a:bodyPr wrap="square">
              <a:spAutoFit/>
              <a:scene3d>
                <a:camera prst="orthographicFront"/>
                <a:lightRig rig="threePt" dir="t"/>
              </a:scene3d>
              <a:sp3d contourW="12700"/>
            </a:bodyPr>
            <a:lstStyle/>
            <a:p>
              <a:pPr algn="l" fontAlgn="base">
                <a:lnSpc>
                  <a:spcPct val="100000"/>
                </a:lnSpc>
                <a:spcBef>
                  <a:spcPts val="1000"/>
                </a:spcBef>
                <a:buFont typeface="Arial" panose="020B0604020202020204" pitchFamily="34" charset="0"/>
              </a:pPr>
              <a:r>
                <a:rPr lang="zh-CN" altLang="en-US" b="1" dirty="0">
                  <a:solidFill>
                    <a:schemeClr val="bg1"/>
                  </a:solidFill>
                  <a:latin typeface="微软雅黑" panose="020B0503020204020204" charset="-122"/>
                  <a:ea typeface="微软雅黑" panose="020B0503020204020204" charset="-122"/>
                </a:rPr>
                <a:t>车道级导航</a:t>
              </a:r>
            </a:p>
          </p:txBody>
        </p:sp>
      </p:grpSp>
      <p:grpSp>
        <p:nvGrpSpPr>
          <p:cNvPr id="21" name="组合 20">
            <a:extLst>
              <a:ext uri="{FF2B5EF4-FFF2-40B4-BE49-F238E27FC236}">
                <a16:creationId xmlns:a16="http://schemas.microsoft.com/office/drawing/2014/main" id="{63DC94FD-D4F8-EBE9-075E-1B4D67B015F3}"/>
              </a:ext>
            </a:extLst>
          </p:cNvPr>
          <p:cNvGrpSpPr/>
          <p:nvPr/>
        </p:nvGrpSpPr>
        <p:grpSpPr>
          <a:xfrm>
            <a:off x="6870732" y="3454527"/>
            <a:ext cx="3668294" cy="2958241"/>
            <a:chOff x="6864667" y="3597880"/>
            <a:chExt cx="3668294" cy="2958241"/>
          </a:xfrm>
        </p:grpSpPr>
        <p:pic>
          <p:nvPicPr>
            <p:cNvPr id="17" name="图片 16">
              <a:extLst>
                <a:ext uri="{FF2B5EF4-FFF2-40B4-BE49-F238E27FC236}">
                  <a16:creationId xmlns:a16="http://schemas.microsoft.com/office/drawing/2014/main" id="{9FD59DC4-2D28-7282-F384-68650EF1FE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667" y="3597880"/>
              <a:ext cx="3668294" cy="2539588"/>
            </a:xfrm>
            <a:prstGeom prst="rect">
              <a:avLst/>
            </a:prstGeom>
          </p:spPr>
        </p:pic>
        <p:sp>
          <p:nvSpPr>
            <p:cNvPr id="19" name="矩形 18">
              <a:extLst>
                <a:ext uri="{FF2B5EF4-FFF2-40B4-BE49-F238E27FC236}">
                  <a16:creationId xmlns:a16="http://schemas.microsoft.com/office/drawing/2014/main" id="{30CF7BC1-81C4-A1E4-778D-F9B2FFF6F664}"/>
                </a:ext>
              </a:extLst>
            </p:cNvPr>
            <p:cNvSpPr/>
            <p:nvPr/>
          </p:nvSpPr>
          <p:spPr>
            <a:xfrm>
              <a:off x="8003674" y="6186789"/>
              <a:ext cx="1586552" cy="369332"/>
            </a:xfrm>
            <a:prstGeom prst="rect">
              <a:avLst/>
            </a:prstGeom>
            <a:ln>
              <a:noFill/>
            </a:ln>
          </p:spPr>
          <p:txBody>
            <a:bodyPr wrap="square">
              <a:spAutoFit/>
              <a:scene3d>
                <a:camera prst="orthographicFront"/>
                <a:lightRig rig="threePt" dir="t"/>
              </a:scene3d>
              <a:sp3d contourW="12700"/>
            </a:bodyPr>
            <a:lstStyle/>
            <a:p>
              <a:pPr algn="l" fontAlgn="base">
                <a:lnSpc>
                  <a:spcPct val="100000"/>
                </a:lnSpc>
                <a:spcBef>
                  <a:spcPts val="1000"/>
                </a:spcBef>
                <a:buFont typeface="Arial" panose="020B0604020202020204" pitchFamily="34" charset="0"/>
              </a:pPr>
              <a:r>
                <a:rPr lang="zh-CN" altLang="en-US" b="1" dirty="0">
                  <a:solidFill>
                    <a:schemeClr val="bg1"/>
                  </a:solidFill>
                  <a:latin typeface="微软雅黑" panose="020B0503020204020204" charset="-122"/>
                  <a:ea typeface="微软雅黑" panose="020B0503020204020204" charset="-122"/>
                </a:rPr>
                <a:t>红绿灯倒计时</a:t>
              </a:r>
            </a:p>
          </p:txBody>
        </p:sp>
      </p:grpSp>
      <p:pic>
        <p:nvPicPr>
          <p:cNvPr id="22" name="图片 21">
            <a:extLst>
              <a:ext uri="{FF2B5EF4-FFF2-40B4-BE49-F238E27FC236}">
                <a16:creationId xmlns:a16="http://schemas.microsoft.com/office/drawing/2014/main" id="{61AC770C-C362-8A0B-928C-DB4B75C57BB0}"/>
              </a:ext>
            </a:extLst>
          </p:cNvPr>
          <p:cNvPicPr>
            <a:picLocks noChangeAspect="1"/>
          </p:cNvPicPr>
          <p:nvPr/>
        </p:nvPicPr>
        <p:blipFill rotWithShape="1">
          <a:blip r:embed="rId5">
            <a:extLst>
              <a:ext uri="{28A0092B-C50C-407E-A947-70E740481C1C}">
                <a14:useLocalDpi xmlns:a14="http://schemas.microsoft.com/office/drawing/2010/main" val="0"/>
              </a:ext>
            </a:extLst>
          </a:blip>
          <a:srcRect l="4753" t="21844" r="4800" b="23048"/>
          <a:stretch/>
        </p:blipFill>
        <p:spPr>
          <a:xfrm>
            <a:off x="10218624" y="6233099"/>
            <a:ext cx="1956287" cy="624901"/>
          </a:xfrm>
          <a:prstGeom prst="rect">
            <a:avLst/>
          </a:prstGeom>
        </p:spPr>
      </p:pic>
    </p:spTree>
    <p:extLst>
      <p:ext uri="{BB962C8B-B14F-4D97-AF65-F5344CB8AC3E}">
        <p14:creationId xmlns:p14="http://schemas.microsoft.com/office/powerpoint/2010/main" val="423160827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childTnLst>
                          </p:cTn>
                        </p:par>
                        <p:par>
                          <p:cTn id="10" fill="hold">
                            <p:stCondLst>
                              <p:cond delay="25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250"/>
                                        <p:tgtEl>
                                          <p:spTgt spid="2"/>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300"/>
                                        <p:tgtEl>
                                          <p:spTgt spid="6"/>
                                        </p:tgtEl>
                                      </p:cBhvr>
                                    </p:animEffect>
                                  </p:childTnLst>
                                </p:cTn>
                              </p:par>
                            </p:childTnLst>
                          </p:cTn>
                        </p:par>
                        <p:par>
                          <p:cTn id="18" fill="hold">
                            <p:stCondLst>
                              <p:cond delay="800"/>
                            </p:stCondLst>
                            <p:childTnLst>
                              <p:par>
                                <p:cTn id="19" presetID="14" presetClass="entr" presetSubtype="10"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randombar(horizontal)">
                                      <p:cBhvr>
                                        <p:cTn id="21" dur="500"/>
                                        <p:tgtEl>
                                          <p:spTgt spid="20"/>
                                        </p:tgtEl>
                                      </p:cBhvr>
                                    </p:animEffect>
                                  </p:childTnLst>
                                </p:cTn>
                              </p:par>
                            </p:childTnLst>
                          </p:cTn>
                        </p:par>
                        <p:par>
                          <p:cTn id="22" fill="hold">
                            <p:stCondLst>
                              <p:cond delay="1300"/>
                            </p:stCondLst>
                            <p:childTnLst>
                              <p:par>
                                <p:cTn id="23" presetID="14" presetClass="entr" presetSubtype="1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randombar(horizontal)">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4">
            <a:extLst>
              <a:ext uri="{FF2B5EF4-FFF2-40B4-BE49-F238E27FC236}">
                <a16:creationId xmlns:a16="http://schemas.microsoft.com/office/drawing/2014/main" id="{70E9214C-FC7C-6293-35D7-89E7945970EB}"/>
              </a:ext>
            </a:extLst>
          </p:cNvPr>
          <p:cNvSpPr/>
          <p:nvPr/>
        </p:nvSpPr>
        <p:spPr>
          <a:xfrm>
            <a:off x="5219071" y="147333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solidFill>
                <a:schemeClr val="bg1">
                  <a:lumMod val="95000"/>
                </a:schemeClr>
              </a:solidFill>
            </a:endParaRPr>
          </a:p>
        </p:txBody>
      </p:sp>
      <p:sp>
        <p:nvSpPr>
          <p:cNvPr id="3" name="矩形 2">
            <a:extLst>
              <a:ext uri="{FF2B5EF4-FFF2-40B4-BE49-F238E27FC236}">
                <a16:creationId xmlns:a16="http://schemas.microsoft.com/office/drawing/2014/main" id="{C0653B36-0A14-E55F-E7B3-19C6DD89DBF7}"/>
              </a:ext>
            </a:extLst>
          </p:cNvPr>
          <p:cNvSpPr/>
          <p:nvPr/>
        </p:nvSpPr>
        <p:spPr>
          <a:xfrm>
            <a:off x="5145594" y="3561383"/>
            <a:ext cx="1826060" cy="584733"/>
          </a:xfrm>
          <a:prstGeom prst="rect">
            <a:avLst/>
          </a:prstGeom>
        </p:spPr>
        <p:txBody>
          <a:bodyPr wrap="none" lIns="91400" tIns="45699" rIns="91400" bIns="45699">
            <a:spAutoFit/>
          </a:bodyPr>
          <a:lstStyle/>
          <a:p>
            <a:pPr lvl="0" defTabSz="914492">
              <a:defRPr/>
            </a:pPr>
            <a:r>
              <a:rPr lang="zh-CN" altLang="en-US" sz="3200" b="1" dirty="0">
                <a:solidFill>
                  <a:schemeClr val="accent1"/>
                </a:solidFill>
                <a:latin typeface="微软雅黑" pitchFamily="34" charset="-122"/>
                <a:ea typeface="微软雅黑" pitchFamily="34" charset="-122"/>
              </a:rPr>
              <a:t>未来规划</a:t>
            </a:r>
            <a:endParaRPr lang="zh-CN" altLang="en-US" sz="3200" kern="0" dirty="0">
              <a:solidFill>
                <a:schemeClr val="accent1"/>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9372C281-3359-DAEA-171B-FF68F505B478}"/>
              </a:ext>
            </a:extLst>
          </p:cNvPr>
          <p:cNvSpPr/>
          <p:nvPr/>
        </p:nvSpPr>
        <p:spPr>
          <a:xfrm>
            <a:off x="5393473" y="2054316"/>
            <a:ext cx="1384594" cy="525486"/>
          </a:xfrm>
          <a:prstGeom prst="rect">
            <a:avLst/>
          </a:prstGeom>
        </p:spPr>
        <p:txBody>
          <a:bodyPr wrap="none" lIns="91400" tIns="45699" rIns="91400" bIns="45699">
            <a:spAutoFit/>
          </a:bodyPr>
          <a:lstStyle/>
          <a:p>
            <a:pPr algn="ctr">
              <a:lnSpc>
                <a:spcPct val="130000"/>
              </a:lnSpc>
              <a:defRPr/>
            </a:pPr>
            <a:r>
              <a:rPr lang="en-US" altLang="zh-CN" sz="23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07</a:t>
            </a:r>
          </a:p>
        </p:txBody>
      </p:sp>
      <p:sp>
        <p:nvSpPr>
          <p:cNvPr id="5" name="矩形 4">
            <a:extLst>
              <a:ext uri="{FF2B5EF4-FFF2-40B4-BE49-F238E27FC236}">
                <a16:creationId xmlns:a16="http://schemas.microsoft.com/office/drawing/2014/main" id="{C79EA576-F958-F928-B6CB-BC99B9D008E1}"/>
              </a:ext>
            </a:extLst>
          </p:cNvPr>
          <p:cNvSpPr/>
          <p:nvPr/>
        </p:nvSpPr>
        <p:spPr>
          <a:xfrm>
            <a:off x="3495554" y="4284398"/>
            <a:ext cx="5173884" cy="418191"/>
          </a:xfrm>
          <a:prstGeom prst="rect">
            <a:avLst/>
          </a:prstGeom>
        </p:spPr>
        <p:txBody>
          <a:bodyPr wrap="square">
            <a:spAutoFit/>
          </a:bodyPr>
          <a:lstStyle/>
          <a:p>
            <a:pPr algn="ctr">
              <a:lnSpc>
                <a:spcPct val="150000"/>
              </a:lnSpc>
            </a:pPr>
            <a:r>
              <a:rPr lang="zh-CN" altLang="en-US" sz="1600" dirty="0">
                <a:solidFill>
                  <a:schemeClr val="bg1"/>
                </a:solidFill>
                <a:latin typeface="微软雅黑" pitchFamily="34" charset="-122"/>
                <a:ea typeface="微软雅黑" pitchFamily="34" charset="-122"/>
              </a:rPr>
              <a:t>对北斗卫星导航系统的未来发展规划做简要介绍</a:t>
            </a:r>
          </a:p>
        </p:txBody>
      </p:sp>
      <p:cxnSp>
        <p:nvCxnSpPr>
          <p:cNvPr id="6" name="直接连接符 5">
            <a:extLst>
              <a:ext uri="{FF2B5EF4-FFF2-40B4-BE49-F238E27FC236}">
                <a16:creationId xmlns:a16="http://schemas.microsoft.com/office/drawing/2014/main" id="{0741B504-B038-FADB-75D4-15E2EAAF8CDA}"/>
              </a:ext>
            </a:extLst>
          </p:cNvPr>
          <p:cNvCxnSpPr>
            <a:cxnSpLocks/>
          </p:cNvCxnSpPr>
          <p:nvPr/>
        </p:nvCxnSpPr>
        <p:spPr>
          <a:xfrm>
            <a:off x="3898232" y="4359082"/>
            <a:ext cx="43554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6D9C5ED-C36E-320A-5A4E-D888848DBB51}"/>
              </a:ext>
            </a:extLst>
          </p:cNvPr>
          <p:cNvCxnSpPr>
            <a:cxnSpLocks/>
          </p:cNvCxnSpPr>
          <p:nvPr/>
        </p:nvCxnSpPr>
        <p:spPr>
          <a:xfrm>
            <a:off x="3898232" y="4702589"/>
            <a:ext cx="43554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815A2589-B69A-F5A0-65C3-18AFCC797016}"/>
              </a:ext>
            </a:extLst>
          </p:cNvPr>
          <p:cNvPicPr>
            <a:picLocks noChangeAspect="1"/>
          </p:cNvPicPr>
          <p:nvPr/>
        </p:nvPicPr>
        <p:blipFill rotWithShape="1">
          <a:blip r:embed="rId3">
            <a:extLst>
              <a:ext uri="{28A0092B-C50C-407E-A947-70E740481C1C}">
                <a14:useLocalDpi xmlns:a14="http://schemas.microsoft.com/office/drawing/2010/main" val="0"/>
              </a:ext>
            </a:extLst>
          </a:blip>
          <a:srcRect l="4753" t="21844" r="4800" b="23048"/>
          <a:stretch/>
        </p:blipFill>
        <p:spPr>
          <a:xfrm>
            <a:off x="10218624" y="6233099"/>
            <a:ext cx="1956287" cy="624901"/>
          </a:xfrm>
          <a:prstGeom prst="rect">
            <a:avLst/>
          </a:prstGeom>
        </p:spPr>
      </p:pic>
    </p:spTree>
    <p:extLst>
      <p:ext uri="{BB962C8B-B14F-4D97-AF65-F5344CB8AC3E}">
        <p14:creationId xmlns:p14="http://schemas.microsoft.com/office/powerpoint/2010/main" val="35913916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par>
                          <p:cTn id="18" fill="hold">
                            <p:stCondLst>
                              <p:cond delay="2000"/>
                            </p:stCondLst>
                            <p:childTnLst>
                              <p:par>
                                <p:cTn id="19" presetID="39" presetClass="entr" presetSubtype="0" accel="10000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5"/>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5"/>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50"/>
                                        <p:tgtEl>
                                          <p:spTgt spid="6"/>
                                        </p:tgtEl>
                                      </p:cBhvr>
                                    </p:animEffect>
                                  </p:childTnLst>
                                </p:cTn>
                              </p:par>
                            </p:childTnLst>
                          </p:cTn>
                        </p:par>
                        <p:par>
                          <p:cTn id="29" fill="hold">
                            <p:stCondLst>
                              <p:cond delay="265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8B21860-5BBD-D5E0-264C-EDB89D2E576E}"/>
              </a:ext>
            </a:extLst>
          </p:cNvPr>
          <p:cNvCxnSpPr/>
          <p:nvPr/>
        </p:nvCxnSpPr>
        <p:spPr>
          <a:xfrm flipV="1">
            <a:off x="1003934" y="690704"/>
            <a:ext cx="10184130" cy="25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645E3F42-5292-7163-E019-6D146174C887}"/>
              </a:ext>
            </a:extLst>
          </p:cNvPr>
          <p:cNvSpPr txBox="1"/>
          <p:nvPr/>
        </p:nvSpPr>
        <p:spPr>
          <a:xfrm>
            <a:off x="3576320" y="159844"/>
            <a:ext cx="4836160"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Part07   </a:t>
            </a:r>
            <a:r>
              <a:rPr lang="zh-CN" altLang="en-US" sz="2000" b="1" dirty="0">
                <a:solidFill>
                  <a:schemeClr val="bg1"/>
                </a:solidFill>
                <a:latin typeface="微软雅黑" panose="020B0503020204020204" pitchFamily="34" charset="-122"/>
                <a:ea typeface="微软雅黑" panose="020B0503020204020204" pitchFamily="34" charset="-122"/>
              </a:rPr>
              <a:t>未来规划</a:t>
            </a:r>
          </a:p>
        </p:txBody>
      </p:sp>
      <p:pic>
        <p:nvPicPr>
          <p:cNvPr id="5" name="图片 4">
            <a:extLst>
              <a:ext uri="{FF2B5EF4-FFF2-40B4-BE49-F238E27FC236}">
                <a16:creationId xmlns:a16="http://schemas.microsoft.com/office/drawing/2014/main" id="{B3C4427C-926C-7B60-5A2A-6CD5480E0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9825" y="823994"/>
            <a:ext cx="5452347" cy="3069469"/>
          </a:xfrm>
          <a:prstGeom prst="rect">
            <a:avLst/>
          </a:prstGeom>
        </p:spPr>
      </p:pic>
      <p:sp>
        <p:nvSpPr>
          <p:cNvPr id="6" name="矩形 5">
            <a:extLst>
              <a:ext uri="{FF2B5EF4-FFF2-40B4-BE49-F238E27FC236}">
                <a16:creationId xmlns:a16="http://schemas.microsoft.com/office/drawing/2014/main" id="{BFAD1A8C-765F-D9AD-9143-F45D71CD93A7}"/>
              </a:ext>
            </a:extLst>
          </p:cNvPr>
          <p:cNvSpPr/>
          <p:nvPr/>
        </p:nvSpPr>
        <p:spPr>
          <a:xfrm>
            <a:off x="1562638" y="4024213"/>
            <a:ext cx="8465282" cy="1670073"/>
          </a:xfrm>
          <a:prstGeom prst="rect">
            <a:avLst/>
          </a:prstGeom>
        </p:spPr>
        <p:txBody>
          <a:bodyPr wrap="square">
            <a:spAutoFit/>
            <a:scene3d>
              <a:camera prst="orthographicFront"/>
              <a:lightRig rig="threePt" dir="t"/>
            </a:scene3d>
            <a:sp3d contourW="12700"/>
          </a:bodyPr>
          <a:lstStyle/>
          <a:p>
            <a:pPr algn="l" defTabSz="685800" fontAlgn="base">
              <a:lnSpc>
                <a:spcPct val="150000"/>
              </a:lnSpc>
              <a:spcBef>
                <a:spcPts val="0"/>
              </a:spcBef>
              <a:spcAft>
                <a:spcPts val="0"/>
              </a:spcAft>
              <a:buClrTx/>
              <a:buSzTx/>
              <a:buFontTx/>
              <a:defRPr/>
            </a:pPr>
            <a:r>
              <a:rPr lang="zh-CN" altLang="en-US" sz="1200" dirty="0">
                <a:solidFill>
                  <a:schemeClr val="bg1"/>
                </a:solidFill>
                <a:latin typeface="微软雅黑" panose="020B0503020204020204" charset="-122"/>
                <a:ea typeface="微软雅黑" panose="020B0503020204020204" charset="-122"/>
              </a:rPr>
              <a:t>       </a:t>
            </a:r>
            <a:r>
              <a:rPr lang="en-US" altLang="zh-CN" sz="1400" dirty="0">
                <a:solidFill>
                  <a:schemeClr val="bg1"/>
                </a:solidFill>
                <a:latin typeface="微软雅黑" panose="020B0503020204020204" charset="-122"/>
                <a:ea typeface="微软雅黑" panose="020B0503020204020204" charset="-122"/>
              </a:rPr>
              <a:t>《</a:t>
            </a:r>
            <a:r>
              <a:rPr lang="zh-CN" altLang="en-US" sz="1400" dirty="0">
                <a:solidFill>
                  <a:schemeClr val="bg1"/>
                </a:solidFill>
                <a:latin typeface="微软雅黑" panose="020B0503020204020204" charset="-122"/>
                <a:ea typeface="微软雅黑" panose="020B0503020204020204" charset="-122"/>
              </a:rPr>
              <a:t>新时代的中国北斗</a:t>
            </a:r>
            <a:r>
              <a:rPr lang="en-US" altLang="zh-CN" sz="1400" dirty="0">
                <a:solidFill>
                  <a:schemeClr val="bg1"/>
                </a:solidFill>
                <a:latin typeface="微软雅黑" panose="020B0503020204020204" charset="-122"/>
                <a:ea typeface="微软雅黑" panose="020B0503020204020204" charset="-122"/>
              </a:rPr>
              <a:t>》</a:t>
            </a:r>
            <a:r>
              <a:rPr lang="zh-CN" altLang="en-US" sz="1400" dirty="0">
                <a:solidFill>
                  <a:schemeClr val="bg1"/>
                </a:solidFill>
                <a:latin typeface="微软雅黑" panose="020B0503020204020204" charset="-122"/>
                <a:ea typeface="微软雅黑" panose="020B0503020204020204" charset="-122"/>
              </a:rPr>
              <a:t>白皮书指出，面向未来，中国将建设</a:t>
            </a:r>
            <a:r>
              <a:rPr lang="zh-CN" altLang="en-US" sz="1400" b="1" dirty="0">
                <a:solidFill>
                  <a:srgbClr val="FFFF00"/>
                </a:solidFill>
                <a:latin typeface="微软雅黑" panose="020B0503020204020204" charset="-122"/>
                <a:ea typeface="微软雅黑" panose="020B0503020204020204" charset="-122"/>
              </a:rPr>
              <a:t>技术更先进、功能更强大、服务更优质的北斗系统</a:t>
            </a:r>
            <a:r>
              <a:rPr lang="zh-CN" altLang="en-US" sz="1400" dirty="0">
                <a:solidFill>
                  <a:schemeClr val="bg1"/>
                </a:solidFill>
                <a:latin typeface="微软雅黑" panose="020B0503020204020204" charset="-122"/>
                <a:ea typeface="微软雅黑" panose="020B0503020204020204" charset="-122"/>
              </a:rPr>
              <a:t>，建成</a:t>
            </a:r>
            <a:r>
              <a:rPr lang="zh-CN" altLang="en-US" sz="1400" b="1" dirty="0">
                <a:solidFill>
                  <a:srgbClr val="FFFF00"/>
                </a:solidFill>
                <a:latin typeface="微软雅黑" panose="020B0503020204020204" charset="-122"/>
                <a:ea typeface="微软雅黑" panose="020B0503020204020204" charset="-122"/>
              </a:rPr>
              <a:t>更加泛在、更加融合、更加智能的综合时空体系</a:t>
            </a:r>
            <a:r>
              <a:rPr lang="zh-CN" altLang="en-US" sz="1400" dirty="0">
                <a:solidFill>
                  <a:schemeClr val="bg1"/>
                </a:solidFill>
                <a:latin typeface="微软雅黑" panose="020B0503020204020204" charset="-122"/>
                <a:ea typeface="微软雅黑" panose="020B0503020204020204" charset="-122"/>
              </a:rPr>
              <a:t>。北斗系统依然是核心，并将把所有与时空信息有关的新兴技术，全部纳入该体系里一体统筹，同步发展，加快发展，</a:t>
            </a:r>
            <a:r>
              <a:rPr lang="zh-CN" altLang="en-US" sz="1400" b="1" dirty="0">
                <a:solidFill>
                  <a:srgbClr val="FFFF00"/>
                </a:solidFill>
                <a:latin typeface="微软雅黑" panose="020B0503020204020204" charset="-122"/>
                <a:ea typeface="微软雅黑" panose="020B0503020204020204" charset="-122"/>
              </a:rPr>
              <a:t>预计目标是</a:t>
            </a:r>
            <a:r>
              <a:rPr lang="en-US" altLang="zh-CN" sz="1400" b="1" dirty="0">
                <a:solidFill>
                  <a:srgbClr val="FFFF00"/>
                </a:solidFill>
                <a:latin typeface="微软雅黑" panose="020B0503020204020204" charset="-122"/>
                <a:ea typeface="微软雅黑" panose="020B0503020204020204" charset="-122"/>
              </a:rPr>
              <a:t>2035</a:t>
            </a:r>
            <a:r>
              <a:rPr lang="zh-CN" altLang="en-US" sz="1400" b="1" dirty="0">
                <a:solidFill>
                  <a:srgbClr val="FFFF00"/>
                </a:solidFill>
                <a:latin typeface="微软雅黑" panose="020B0503020204020204" charset="-122"/>
                <a:ea typeface="微软雅黑" panose="020B0503020204020204" charset="-122"/>
              </a:rPr>
              <a:t>年全面建成综合时空体系</a:t>
            </a:r>
            <a:r>
              <a:rPr lang="zh-CN" altLang="en-US" sz="1400" dirty="0">
                <a:solidFill>
                  <a:schemeClr val="bg1"/>
                </a:solidFill>
                <a:latin typeface="微软雅黑" panose="020B0503020204020204" charset="-122"/>
                <a:ea typeface="微软雅黑" panose="020B0503020204020204" charset="-122"/>
              </a:rPr>
              <a:t>，以便于提供高弹性、高智能、高精度、高安全的定位导航授时服务，更好惠及民生福祉、服务人类发展进步。</a:t>
            </a:r>
            <a:endParaRPr lang="zh-CN" altLang="en-US" sz="1600" dirty="0">
              <a:solidFill>
                <a:schemeClr val="bg1"/>
              </a:solidFill>
              <a:latin typeface="微软雅黑" panose="020B0503020204020204" charset="-122"/>
              <a:ea typeface="微软雅黑" panose="020B0503020204020204" charset="-122"/>
            </a:endParaRPr>
          </a:p>
        </p:txBody>
      </p:sp>
      <p:pic>
        <p:nvPicPr>
          <p:cNvPr id="7" name="图片 6">
            <a:extLst>
              <a:ext uri="{FF2B5EF4-FFF2-40B4-BE49-F238E27FC236}">
                <a16:creationId xmlns:a16="http://schemas.microsoft.com/office/drawing/2014/main" id="{D07661D9-434D-A004-F107-C8EDFED10AAC}"/>
              </a:ext>
            </a:extLst>
          </p:cNvPr>
          <p:cNvPicPr>
            <a:picLocks noChangeAspect="1"/>
          </p:cNvPicPr>
          <p:nvPr/>
        </p:nvPicPr>
        <p:blipFill rotWithShape="1">
          <a:blip r:embed="rId4">
            <a:extLst>
              <a:ext uri="{28A0092B-C50C-407E-A947-70E740481C1C}">
                <a14:useLocalDpi xmlns:a14="http://schemas.microsoft.com/office/drawing/2010/main" val="0"/>
              </a:ext>
            </a:extLst>
          </a:blip>
          <a:srcRect l="4753" t="21844" r="4800" b="23048"/>
          <a:stretch/>
        </p:blipFill>
        <p:spPr>
          <a:xfrm>
            <a:off x="10218624" y="6233099"/>
            <a:ext cx="1956287" cy="624901"/>
          </a:xfrm>
          <a:prstGeom prst="rect">
            <a:avLst/>
          </a:prstGeom>
        </p:spPr>
      </p:pic>
    </p:spTree>
    <p:extLst>
      <p:ext uri="{BB962C8B-B14F-4D97-AF65-F5344CB8AC3E}">
        <p14:creationId xmlns:p14="http://schemas.microsoft.com/office/powerpoint/2010/main" val="233821837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50"/>
                                        <p:tgtEl>
                                          <p:spTgt spid="3"/>
                                        </p:tgtEl>
                                      </p:cBhvr>
                                    </p:animEffect>
                                  </p:childTnLst>
                                </p:cTn>
                              </p:par>
                            </p:childTnLst>
                          </p:cTn>
                        </p:par>
                        <p:par>
                          <p:cTn id="8" fill="hold">
                            <p:stCondLst>
                              <p:cond delay="15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50" fill="hold"/>
                                        <p:tgtEl>
                                          <p:spTgt spid="4"/>
                                        </p:tgtEl>
                                        <p:attrNameLst>
                                          <p:attrName>ppt_w</p:attrName>
                                        </p:attrNameLst>
                                      </p:cBhvr>
                                      <p:tavLst>
                                        <p:tav tm="0">
                                          <p:val>
                                            <p:fltVal val="0"/>
                                          </p:val>
                                        </p:tav>
                                        <p:tav tm="100000">
                                          <p:val>
                                            <p:strVal val="#ppt_w"/>
                                          </p:val>
                                        </p:tav>
                                      </p:tavLst>
                                    </p:anim>
                                    <p:anim calcmode="lin" valueType="num">
                                      <p:cBhvr>
                                        <p:cTn id="12" dur="150" fill="hold"/>
                                        <p:tgtEl>
                                          <p:spTgt spid="4"/>
                                        </p:tgtEl>
                                        <p:attrNameLst>
                                          <p:attrName>ppt_h</p:attrName>
                                        </p:attrNameLst>
                                      </p:cBhvr>
                                      <p:tavLst>
                                        <p:tav tm="0">
                                          <p:val>
                                            <p:fltVal val="0"/>
                                          </p:val>
                                        </p:tav>
                                        <p:tav tm="100000">
                                          <p:val>
                                            <p:strVal val="#ppt_h"/>
                                          </p:val>
                                        </p:tav>
                                      </p:tavLst>
                                    </p:anim>
                                    <p:animEffect transition="in" filter="fade">
                                      <p:cBhvr>
                                        <p:cTn id="13" dur="150"/>
                                        <p:tgtEl>
                                          <p:spTgt spid="4"/>
                                        </p:tgtEl>
                                      </p:cBhvr>
                                    </p:animEffect>
                                  </p:childTnLst>
                                </p:cTn>
                              </p:par>
                            </p:childTnLst>
                          </p:cTn>
                        </p:par>
                        <p:par>
                          <p:cTn id="14" fill="hold">
                            <p:stCondLst>
                              <p:cond delay="300"/>
                            </p:stCondLst>
                            <p:childTnLst>
                              <p:par>
                                <p:cTn id="15" presetID="53" presetClass="entr" presetSubtype="16"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800"/>
                            </p:stCondLst>
                            <p:childTnLst>
                              <p:par>
                                <p:cTn id="21" presetID="53" presetClass="entr" presetSubtype="16"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文本框 3"/>
          <p:cNvSpPr txBox="1"/>
          <p:nvPr/>
        </p:nvSpPr>
        <p:spPr>
          <a:xfrm>
            <a:off x="904694" y="2596497"/>
            <a:ext cx="6506817" cy="1314178"/>
          </a:xfrm>
          <a:prstGeom prst="rect">
            <a:avLst/>
          </a:prstGeom>
          <a:noFill/>
        </p:spPr>
        <p:txBody>
          <a:bodyPr wrap="square" lIns="91412" tIns="45706" rIns="91412" bIns="45706" rtlCol="0">
            <a:spAutoFit/>
          </a:bodyPr>
          <a:lstStyle/>
          <a:p>
            <a:pPr>
              <a:lnSpc>
                <a:spcPct val="150000"/>
              </a:lnSpc>
            </a:pPr>
            <a:r>
              <a:rPr lang="zh-CN" altLang="en-US" sz="6000" dirty="0">
                <a:gradFill>
                  <a:gsLst>
                    <a:gs pos="0">
                      <a:schemeClr val="accent1">
                        <a:lumMod val="5000"/>
                        <a:lumOff val="95000"/>
                      </a:schemeClr>
                    </a:gs>
                    <a:gs pos="66000">
                      <a:schemeClr val="accent1">
                        <a:lumMod val="45000"/>
                        <a:lumOff val="55000"/>
                      </a:schemeClr>
                    </a:gs>
                    <a:gs pos="83000">
                      <a:schemeClr val="accent1">
                        <a:lumMod val="60000"/>
                        <a:lumOff val="40000"/>
                      </a:schemeClr>
                    </a:gs>
                    <a:gs pos="100000">
                      <a:schemeClr val="accent1"/>
                    </a:gs>
                  </a:gsLst>
                  <a:lin ang="0" scaled="1"/>
                </a:gradFill>
                <a:latin typeface="微软雅黑" panose="020B0503020204020204" pitchFamily="34" charset="-122"/>
                <a:ea typeface="微软雅黑" panose="020B0503020204020204" pitchFamily="34" charset="-122"/>
                <a:cs typeface="Clear Sans Light" pitchFamily="34" charset="0"/>
              </a:rPr>
              <a:t>介绍完毕 感谢倾听</a:t>
            </a:r>
            <a:endParaRPr lang="id-ID" altLang="zh-CN" sz="6000" dirty="0">
              <a:gradFill>
                <a:gsLst>
                  <a:gs pos="0">
                    <a:schemeClr val="accent1">
                      <a:lumMod val="5000"/>
                      <a:lumOff val="95000"/>
                    </a:schemeClr>
                  </a:gs>
                  <a:gs pos="66000">
                    <a:schemeClr val="accent1">
                      <a:lumMod val="45000"/>
                      <a:lumOff val="55000"/>
                    </a:schemeClr>
                  </a:gs>
                  <a:gs pos="83000">
                    <a:schemeClr val="accent1">
                      <a:lumMod val="60000"/>
                      <a:lumOff val="40000"/>
                    </a:schemeClr>
                  </a:gs>
                  <a:gs pos="100000">
                    <a:schemeClr val="accent1"/>
                  </a:gs>
                </a:gsLst>
                <a:lin ang="0" scaled="1"/>
              </a:gradFill>
              <a:latin typeface="微软雅黑" panose="020B0503020204020204" pitchFamily="34" charset="-122"/>
              <a:ea typeface="微软雅黑" panose="020B0503020204020204" pitchFamily="34" charset="-122"/>
              <a:cs typeface="Clear Sans Light" pitchFamily="34" charset="0"/>
            </a:endParaRPr>
          </a:p>
        </p:txBody>
      </p:sp>
      <p:cxnSp>
        <p:nvCxnSpPr>
          <p:cNvPr id="14" name="直接连接符 13">
            <a:extLst>
              <a:ext uri="{FF2B5EF4-FFF2-40B4-BE49-F238E27FC236}">
                <a16:creationId xmlns:a16="http://schemas.microsoft.com/office/drawing/2014/main" id="{90E92C97-69BE-400E-95DD-50DD91C3B2D9}"/>
              </a:ext>
            </a:extLst>
          </p:cNvPr>
          <p:cNvCxnSpPr>
            <a:cxnSpLocks/>
          </p:cNvCxnSpPr>
          <p:nvPr/>
        </p:nvCxnSpPr>
        <p:spPr>
          <a:xfrm>
            <a:off x="575183" y="4076245"/>
            <a:ext cx="701433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4">
            <a:extLst>
              <a:ext uri="{FF2B5EF4-FFF2-40B4-BE49-F238E27FC236}">
                <a16:creationId xmlns:a16="http://schemas.microsoft.com/office/drawing/2014/main" id="{5A0756AB-30E5-451B-A54C-CBFA301A4B0D}"/>
              </a:ext>
            </a:extLst>
          </p:cNvPr>
          <p:cNvSpPr txBox="1"/>
          <p:nvPr/>
        </p:nvSpPr>
        <p:spPr>
          <a:xfrm>
            <a:off x="440985" y="4076245"/>
            <a:ext cx="7282729" cy="380140"/>
          </a:xfrm>
          <a:prstGeom prst="rect">
            <a:avLst/>
          </a:prstGeom>
          <a:noFill/>
        </p:spPr>
        <p:txBody>
          <a:bodyPr wrap="square" lIns="91412" tIns="45706" rIns="91412" bIns="45706">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150000"/>
              </a:lnSpc>
            </a:pPr>
            <a:r>
              <a:rPr lang="en-US" altLang="zh-CN" sz="1400" dirty="0">
                <a:solidFill>
                  <a:schemeClr val="bg1"/>
                </a:solidFill>
              </a:rPr>
              <a:t>I have finished reporting on the </a:t>
            </a:r>
            <a:r>
              <a:rPr lang="en-US" altLang="zh-CN" sz="1400" dirty="0" err="1">
                <a:solidFill>
                  <a:schemeClr val="bg1"/>
                </a:solidFill>
              </a:rPr>
              <a:t>BeiDou</a:t>
            </a:r>
            <a:r>
              <a:rPr lang="en-US" altLang="zh-CN" sz="1400" dirty="0">
                <a:solidFill>
                  <a:schemeClr val="bg1"/>
                </a:solidFill>
              </a:rPr>
              <a:t> navigation satellite system. Thank you for your listening</a:t>
            </a:r>
            <a:endParaRPr lang="id-ID" altLang="zh-CN" sz="1050" dirty="0">
              <a:solidFill>
                <a:schemeClr val="bg1"/>
              </a:solidFill>
              <a:latin typeface="Lato" pitchFamily="34" charset="0"/>
              <a:ea typeface="Clear Sans Light" pitchFamily="34" charset="0"/>
              <a:cs typeface="Clear Sans Light" pitchFamily="34" charset="0"/>
            </a:endParaRPr>
          </a:p>
        </p:txBody>
      </p:sp>
      <p:sp>
        <p:nvSpPr>
          <p:cNvPr id="2" name="文本框 5">
            <a:extLst>
              <a:ext uri="{FF2B5EF4-FFF2-40B4-BE49-F238E27FC236}">
                <a16:creationId xmlns:a16="http://schemas.microsoft.com/office/drawing/2014/main" id="{C9086177-C79B-5A04-09AB-606E42789AF2}"/>
              </a:ext>
            </a:extLst>
          </p:cNvPr>
          <p:cNvSpPr txBox="1"/>
          <p:nvPr/>
        </p:nvSpPr>
        <p:spPr>
          <a:xfrm>
            <a:off x="3048387" y="4890792"/>
            <a:ext cx="1851949" cy="369304"/>
          </a:xfrm>
          <a:prstGeom prst="rect">
            <a:avLst/>
          </a:prstGeom>
          <a:solidFill>
            <a:schemeClr val="accent1"/>
          </a:solidFill>
          <a:ln>
            <a:noFill/>
          </a:ln>
        </p:spPr>
        <p:txBody>
          <a:bodyPr wrap="square" lIns="91412" tIns="45706" rIns="91412" bIns="45706" rtlCol="0">
            <a:spAutoFit/>
          </a:bodyPr>
          <a:lstStyle/>
          <a:p>
            <a:pPr algn="just"/>
            <a:r>
              <a:rPr lang="zh-CN" altLang="zh-CN" b="1" dirty="0">
                <a:solidFill>
                  <a:schemeClr val="bg1"/>
                </a:solidFill>
                <a:latin typeface="华文宋体" panose="02010600040101010101" pitchFamily="2" charset="-122"/>
                <a:ea typeface="华文宋体" panose="02010600040101010101" pitchFamily="2" charset="-122"/>
              </a:rPr>
              <a:t>汇报人：</a:t>
            </a:r>
            <a:r>
              <a:rPr lang="zh-CN" altLang="en-US" b="1" dirty="0">
                <a:solidFill>
                  <a:schemeClr val="bg1"/>
                </a:solidFill>
                <a:latin typeface="华文宋体" panose="02010600040101010101" pitchFamily="2" charset="-122"/>
                <a:ea typeface="华文宋体" panose="02010600040101010101" pitchFamily="2" charset="-122"/>
              </a:rPr>
              <a:t>代文波</a:t>
            </a:r>
            <a:endParaRPr lang="zh-CN" altLang="zh-CN" b="1" dirty="0">
              <a:solidFill>
                <a:schemeClr val="bg1"/>
              </a:solidFill>
              <a:latin typeface="华文宋体" panose="02010600040101010101" pitchFamily="2" charset="-122"/>
              <a:ea typeface="华文宋体" panose="02010600040101010101" pitchFamily="2" charset="-122"/>
            </a:endParaRPr>
          </a:p>
        </p:txBody>
      </p:sp>
      <p:pic>
        <p:nvPicPr>
          <p:cNvPr id="3" name="图片 2">
            <a:extLst>
              <a:ext uri="{FF2B5EF4-FFF2-40B4-BE49-F238E27FC236}">
                <a16:creationId xmlns:a16="http://schemas.microsoft.com/office/drawing/2014/main" id="{9334171D-A533-2228-934E-ECE51CA2E9C7}"/>
              </a:ext>
            </a:extLst>
          </p:cNvPr>
          <p:cNvPicPr>
            <a:picLocks noChangeAspect="1"/>
          </p:cNvPicPr>
          <p:nvPr/>
        </p:nvPicPr>
        <p:blipFill rotWithShape="1">
          <a:blip r:embed="rId4">
            <a:extLst>
              <a:ext uri="{28A0092B-C50C-407E-A947-70E740481C1C}">
                <a14:useLocalDpi xmlns:a14="http://schemas.microsoft.com/office/drawing/2010/main" val="0"/>
              </a:ext>
            </a:extLst>
          </a:blip>
          <a:srcRect l="4753" t="21844" r="4800" b="23048"/>
          <a:stretch/>
        </p:blipFill>
        <p:spPr>
          <a:xfrm>
            <a:off x="109430" y="0"/>
            <a:ext cx="1956287" cy="624901"/>
          </a:xfrm>
          <a:prstGeom prst="rect">
            <a:avLst/>
          </a:prstGeom>
        </p:spPr>
      </p:pic>
    </p:spTree>
    <p:extLst>
      <p:ext uri="{BB962C8B-B14F-4D97-AF65-F5344CB8AC3E}">
        <p14:creationId xmlns:p14="http://schemas.microsoft.com/office/powerpoint/2010/main" val="1782476930"/>
      </p:ext>
    </p:extLst>
  </p:cSld>
  <p:clrMapOvr>
    <a:masterClrMapping/>
  </p:clrMapOvr>
  <p:transition spd="slow">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0"/>
                                        <p:tgtEl>
                                          <p:spTgt spid="15"/>
                                        </p:tgtEl>
                                      </p:cBhvr>
                                    </p:animEffect>
                                  </p:childTnLst>
                                </p:cTn>
                              </p:par>
                            </p:childTnLst>
                          </p:cTn>
                        </p:par>
                        <p:par>
                          <p:cTn id="16" fill="hold">
                            <p:stCondLst>
                              <p:cond delay="2000"/>
                            </p:stCondLst>
                            <p:childTnLst>
                              <p:par>
                                <p:cTn id="17" presetID="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250" fill="hold"/>
                                        <p:tgtEl>
                                          <p:spTgt spid="2"/>
                                        </p:tgtEl>
                                        <p:attrNameLst>
                                          <p:attrName>ppt_x</p:attrName>
                                        </p:attrNameLst>
                                      </p:cBhvr>
                                      <p:tavLst>
                                        <p:tav tm="0">
                                          <p:val>
                                            <p:strVal val="0-#ppt_w/2"/>
                                          </p:val>
                                        </p:tav>
                                        <p:tav tm="100000">
                                          <p:val>
                                            <p:strVal val="#ppt_x"/>
                                          </p:val>
                                        </p:tav>
                                      </p:tavLst>
                                    </p:anim>
                                    <p:anim calcmode="lin" valueType="num">
                                      <p:cBhvr additive="base">
                                        <p:cTn id="20"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4" name="Oval 4"/>
          <p:cNvSpPr/>
          <p:nvPr/>
        </p:nvSpPr>
        <p:spPr>
          <a:xfrm>
            <a:off x="5219071" y="147333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solidFill>
                <a:schemeClr val="bg1">
                  <a:lumMod val="95000"/>
                </a:schemeClr>
              </a:solidFill>
            </a:endParaRPr>
          </a:p>
        </p:txBody>
      </p:sp>
      <p:sp>
        <p:nvSpPr>
          <p:cNvPr id="78" name="矩形 77"/>
          <p:cNvSpPr/>
          <p:nvPr/>
        </p:nvSpPr>
        <p:spPr>
          <a:xfrm>
            <a:off x="5121880" y="3569404"/>
            <a:ext cx="1826060" cy="584733"/>
          </a:xfrm>
          <a:prstGeom prst="rect">
            <a:avLst/>
          </a:prstGeom>
        </p:spPr>
        <p:txBody>
          <a:bodyPr wrap="none" lIns="91400" tIns="45699" rIns="91400" bIns="45699">
            <a:spAutoFit/>
          </a:bodyPr>
          <a:lstStyle/>
          <a:p>
            <a:pPr lvl="0" defTabSz="914492">
              <a:defRPr/>
            </a:pPr>
            <a:r>
              <a:rPr lang="zh-CN" altLang="en-US" sz="3200" b="1" dirty="0">
                <a:solidFill>
                  <a:schemeClr val="accent1"/>
                </a:solidFill>
                <a:latin typeface="微软雅黑" pitchFamily="34" charset="-122"/>
                <a:ea typeface="微软雅黑" pitchFamily="34" charset="-122"/>
              </a:rPr>
              <a:t>简要概况</a:t>
            </a:r>
            <a:endParaRPr lang="zh-CN" altLang="en-US" sz="3200" kern="0" dirty="0">
              <a:solidFill>
                <a:schemeClr val="accent1"/>
              </a:solidFill>
              <a:latin typeface="微软雅黑" pitchFamily="34" charset="-122"/>
              <a:ea typeface="微软雅黑" pitchFamily="34" charset="-122"/>
            </a:endParaRPr>
          </a:p>
        </p:txBody>
      </p:sp>
      <p:sp>
        <p:nvSpPr>
          <p:cNvPr id="26" name="矩形 25">
            <a:extLst>
              <a:ext uri="{FF2B5EF4-FFF2-40B4-BE49-F238E27FC236}">
                <a16:creationId xmlns:a16="http://schemas.microsoft.com/office/drawing/2014/main" id="{370FD1E8-D7BC-491A-A503-009EDAB7577D}"/>
              </a:ext>
            </a:extLst>
          </p:cNvPr>
          <p:cNvSpPr/>
          <p:nvPr/>
        </p:nvSpPr>
        <p:spPr>
          <a:xfrm>
            <a:off x="5393473" y="2054316"/>
            <a:ext cx="1384594" cy="572230"/>
          </a:xfrm>
          <a:prstGeom prst="rect">
            <a:avLst/>
          </a:prstGeom>
        </p:spPr>
        <p:txBody>
          <a:bodyPr wrap="none" lIns="91400" tIns="45699" rIns="91400" bIns="45699">
            <a:spAutoFit/>
          </a:bodyPr>
          <a:lstStyle/>
          <a:p>
            <a:pPr algn="ctr">
              <a:lnSpc>
                <a:spcPct val="130000"/>
              </a:lnSpc>
              <a:defRPr/>
            </a:pPr>
            <a:r>
              <a:rPr lang="en-US" altLang="zh-CN" sz="23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01</a:t>
            </a:r>
          </a:p>
        </p:txBody>
      </p:sp>
      <p:sp>
        <p:nvSpPr>
          <p:cNvPr id="27" name="矩形 26">
            <a:extLst>
              <a:ext uri="{FF2B5EF4-FFF2-40B4-BE49-F238E27FC236}">
                <a16:creationId xmlns:a16="http://schemas.microsoft.com/office/drawing/2014/main" id="{42695B73-0652-4F7C-8DB7-B415C73A2826}"/>
              </a:ext>
            </a:extLst>
          </p:cNvPr>
          <p:cNvSpPr/>
          <p:nvPr/>
        </p:nvSpPr>
        <p:spPr>
          <a:xfrm>
            <a:off x="3635384" y="4284398"/>
            <a:ext cx="4799052" cy="418191"/>
          </a:xfrm>
          <a:prstGeom prst="rect">
            <a:avLst/>
          </a:prstGeom>
        </p:spPr>
        <p:txBody>
          <a:bodyPr wrap="square">
            <a:spAutoFit/>
          </a:bodyPr>
          <a:lstStyle/>
          <a:p>
            <a:pPr algn="ctr">
              <a:lnSpc>
                <a:spcPct val="150000"/>
              </a:lnSpc>
            </a:pPr>
            <a:r>
              <a:rPr lang="zh-CN" altLang="en-US" sz="1600" dirty="0">
                <a:solidFill>
                  <a:schemeClr val="bg1"/>
                </a:solidFill>
                <a:latin typeface="微软雅黑" pitchFamily="34" charset="-122"/>
                <a:ea typeface="微软雅黑" pitchFamily="34" charset="-122"/>
              </a:rPr>
              <a:t>对北斗卫星导航系统的情况与地位做简要介绍</a:t>
            </a:r>
          </a:p>
        </p:txBody>
      </p:sp>
      <p:cxnSp>
        <p:nvCxnSpPr>
          <p:cNvPr id="2" name="直接连接符 1">
            <a:extLst>
              <a:ext uri="{FF2B5EF4-FFF2-40B4-BE49-F238E27FC236}">
                <a16:creationId xmlns:a16="http://schemas.microsoft.com/office/drawing/2014/main" id="{AC66A27D-1C51-2474-00B7-13FCFC740E38}"/>
              </a:ext>
            </a:extLst>
          </p:cNvPr>
          <p:cNvCxnSpPr>
            <a:cxnSpLocks/>
          </p:cNvCxnSpPr>
          <p:nvPr/>
        </p:nvCxnSpPr>
        <p:spPr>
          <a:xfrm>
            <a:off x="3961318" y="4359082"/>
            <a:ext cx="411794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C94C46BD-AC2D-22DE-574C-43276344C26B}"/>
              </a:ext>
            </a:extLst>
          </p:cNvPr>
          <p:cNvCxnSpPr>
            <a:cxnSpLocks/>
          </p:cNvCxnSpPr>
          <p:nvPr/>
        </p:nvCxnSpPr>
        <p:spPr>
          <a:xfrm>
            <a:off x="3961318" y="4702589"/>
            <a:ext cx="411794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73007D2F-8083-0D58-2122-106928EA365C}"/>
              </a:ext>
            </a:extLst>
          </p:cNvPr>
          <p:cNvPicPr>
            <a:picLocks noChangeAspect="1"/>
          </p:cNvPicPr>
          <p:nvPr/>
        </p:nvPicPr>
        <p:blipFill rotWithShape="1">
          <a:blip r:embed="rId4">
            <a:extLst>
              <a:ext uri="{28A0092B-C50C-407E-A947-70E740481C1C}">
                <a14:useLocalDpi xmlns:a14="http://schemas.microsoft.com/office/drawing/2010/main" val="0"/>
              </a:ext>
            </a:extLst>
          </a:blip>
          <a:srcRect l="4753" t="21844" r="4800" b="23048"/>
          <a:stretch/>
        </p:blipFill>
        <p:spPr>
          <a:xfrm>
            <a:off x="10218624" y="6243259"/>
            <a:ext cx="1956287" cy="624901"/>
          </a:xfrm>
          <a:prstGeom prst="rect">
            <a:avLst/>
          </a:prstGeom>
        </p:spPr>
      </p:pic>
    </p:spTree>
    <p:extLst>
      <p:ext uri="{BB962C8B-B14F-4D97-AF65-F5344CB8AC3E}">
        <p14:creationId xmlns:p14="http://schemas.microsoft.com/office/powerpoint/2010/main" val="3063304951"/>
      </p:ext>
    </p:extLst>
  </p:cSld>
  <p:clrMapOvr>
    <a:masterClrMapping/>
  </p:clrMapOvr>
  <p:transition spd="slow">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par>
                          <p:cTn id="18" fill="hold">
                            <p:stCondLst>
                              <p:cond delay="2000"/>
                            </p:stCondLst>
                            <p:childTnLst>
                              <p:par>
                                <p:cTn id="19" presetID="39" presetClass="entr" presetSubtype="0" accel="10000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27"/>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27"/>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27"/>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150"/>
                                        <p:tgtEl>
                                          <p:spTgt spid="2"/>
                                        </p:tgtEl>
                                      </p:cBhvr>
                                    </p:animEffect>
                                  </p:childTnLst>
                                </p:cTn>
                              </p:par>
                            </p:childTnLst>
                          </p:cTn>
                        </p:par>
                        <p:par>
                          <p:cTn id="29" fill="hold">
                            <p:stCondLst>
                              <p:cond delay="2650"/>
                            </p:stCondLst>
                            <p:childTnLst>
                              <p:par>
                                <p:cTn id="30" presetID="22" presetClass="entr" presetSubtype="8"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1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8" grpId="0"/>
      <p:bldP spid="26"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8881E773-CB99-A201-5B5F-187294D080A6}"/>
              </a:ext>
            </a:extLst>
          </p:cNvPr>
          <p:cNvCxnSpPr/>
          <p:nvPr/>
        </p:nvCxnSpPr>
        <p:spPr>
          <a:xfrm flipV="1">
            <a:off x="1003934" y="690704"/>
            <a:ext cx="10184130" cy="25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1C1A0329-B2D4-4CCA-637E-7E2D62DDC29F}"/>
              </a:ext>
            </a:extLst>
          </p:cNvPr>
          <p:cNvSpPr txBox="1"/>
          <p:nvPr/>
        </p:nvSpPr>
        <p:spPr>
          <a:xfrm>
            <a:off x="4728844" y="200484"/>
            <a:ext cx="2734310"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Part01   </a:t>
            </a:r>
            <a:r>
              <a:rPr lang="zh-CN" altLang="en-US" sz="2000" b="1" dirty="0">
                <a:solidFill>
                  <a:schemeClr val="bg1"/>
                </a:solidFill>
                <a:latin typeface="微软雅黑" panose="020B0503020204020204" pitchFamily="34" charset="-122"/>
                <a:ea typeface="微软雅黑" panose="020B0503020204020204" pitchFamily="34" charset="-122"/>
              </a:rPr>
              <a:t>简要概况</a:t>
            </a:r>
          </a:p>
        </p:txBody>
      </p:sp>
      <p:pic>
        <p:nvPicPr>
          <p:cNvPr id="16" name="图片 15" descr="7">
            <a:extLst>
              <a:ext uri="{FF2B5EF4-FFF2-40B4-BE49-F238E27FC236}">
                <a16:creationId xmlns:a16="http://schemas.microsoft.com/office/drawing/2014/main" id="{ACED2778-94AE-037C-D94B-FB498C0D24E4}"/>
              </a:ext>
            </a:extLst>
          </p:cNvPr>
          <p:cNvPicPr>
            <a:picLocks noChangeAspect="1"/>
          </p:cNvPicPr>
          <p:nvPr/>
        </p:nvPicPr>
        <p:blipFill>
          <a:blip r:embed="rId3"/>
          <a:srcRect l="7102" r="5875"/>
          <a:stretch>
            <a:fillRect/>
          </a:stretch>
        </p:blipFill>
        <p:spPr>
          <a:xfrm>
            <a:off x="608011" y="690704"/>
            <a:ext cx="10975975" cy="5668645"/>
          </a:xfrm>
          <a:prstGeom prst="rect">
            <a:avLst/>
          </a:prstGeom>
        </p:spPr>
      </p:pic>
      <p:sp>
        <p:nvSpPr>
          <p:cNvPr id="17" name="文本框 16">
            <a:extLst>
              <a:ext uri="{FF2B5EF4-FFF2-40B4-BE49-F238E27FC236}">
                <a16:creationId xmlns:a16="http://schemas.microsoft.com/office/drawing/2014/main" id="{504D06E1-C9B9-57A2-4687-4484B012B980}"/>
              </a:ext>
            </a:extLst>
          </p:cNvPr>
          <p:cNvSpPr txBox="1"/>
          <p:nvPr/>
        </p:nvSpPr>
        <p:spPr>
          <a:xfrm>
            <a:off x="1425935" y="1892733"/>
            <a:ext cx="1015663" cy="2915285"/>
          </a:xfrm>
          <a:prstGeom prst="rect">
            <a:avLst/>
          </a:prstGeom>
          <a:noFill/>
        </p:spPr>
        <p:txBody>
          <a:bodyPr vert="eaVert" wrap="square" rtlCol="0">
            <a:spAutoFit/>
          </a:bodyPr>
          <a:lstStyle/>
          <a:p>
            <a:pPr algn="ctr"/>
            <a:r>
              <a:rPr lang="zh-CN" altLang="en-US" sz="5400" dirty="0">
                <a:solidFill>
                  <a:schemeClr val="bg1"/>
                </a:solidFill>
                <a:latin typeface="微软雅黑" panose="020B0503020204020204" charset="-122"/>
                <a:ea typeface="微软雅黑" panose="020B0503020204020204" charset="-122"/>
              </a:rPr>
              <a:t>概述</a:t>
            </a:r>
          </a:p>
        </p:txBody>
      </p:sp>
      <p:sp>
        <p:nvSpPr>
          <p:cNvPr id="18" name="文本框 17">
            <a:extLst>
              <a:ext uri="{FF2B5EF4-FFF2-40B4-BE49-F238E27FC236}">
                <a16:creationId xmlns:a16="http://schemas.microsoft.com/office/drawing/2014/main" id="{B7BA2664-5647-0FAE-E370-C8F94B06B0B1}"/>
              </a:ext>
            </a:extLst>
          </p:cNvPr>
          <p:cNvSpPr txBox="1"/>
          <p:nvPr/>
        </p:nvSpPr>
        <p:spPr>
          <a:xfrm>
            <a:off x="2655735" y="1720840"/>
            <a:ext cx="8110330" cy="3416320"/>
          </a:xfrm>
          <a:prstGeom prst="rect">
            <a:avLst/>
          </a:prstGeom>
          <a:noFill/>
        </p:spPr>
        <p:txBody>
          <a:bodyPr wrap="square" rtlCol="0">
            <a:spAutoFit/>
          </a:bodyPr>
          <a:lstStyle/>
          <a:p>
            <a:r>
              <a:rPr lang="zh-CN" altLang="en-US" sz="2400" dirty="0">
                <a:solidFill>
                  <a:schemeClr val="bg1"/>
                </a:solidFill>
                <a:latin typeface="-apple-system"/>
              </a:rPr>
              <a:t>         北斗卫星导航系统（</a:t>
            </a:r>
            <a:r>
              <a:rPr lang="en-US" altLang="zh-CN" sz="2400" dirty="0" err="1">
                <a:solidFill>
                  <a:schemeClr val="bg1"/>
                </a:solidFill>
                <a:latin typeface="-apple-system"/>
              </a:rPr>
              <a:t>BeiDou</a:t>
            </a:r>
            <a:r>
              <a:rPr lang="en-US" altLang="zh-CN" sz="2400" dirty="0">
                <a:solidFill>
                  <a:schemeClr val="bg1"/>
                </a:solidFill>
                <a:latin typeface="-apple-system"/>
              </a:rPr>
              <a:t> Navigation Satellite System</a:t>
            </a:r>
            <a:r>
              <a:rPr lang="zh-CN" altLang="en-US" sz="2400" dirty="0">
                <a:solidFill>
                  <a:schemeClr val="bg1"/>
                </a:solidFill>
                <a:latin typeface="-apple-system"/>
              </a:rPr>
              <a:t>，简称：</a:t>
            </a:r>
            <a:r>
              <a:rPr lang="en-US" altLang="zh-CN" sz="2400" dirty="0">
                <a:solidFill>
                  <a:schemeClr val="bg1"/>
                </a:solidFill>
                <a:latin typeface="-apple-system"/>
              </a:rPr>
              <a:t>BDS</a:t>
            </a:r>
            <a:r>
              <a:rPr lang="zh-CN" altLang="en-US" sz="2400" dirty="0">
                <a:solidFill>
                  <a:schemeClr val="bg1"/>
                </a:solidFill>
                <a:latin typeface="-apple-system"/>
              </a:rPr>
              <a:t>）是中国着眼于国家安全和经济社会发展需要，自主建设运行的全球卫星导航系统，是为全球用户提供全天候、全天时、高精度的定位、导航和授时服务的国家重要时空基础设施。</a:t>
            </a:r>
            <a:endParaRPr lang="en-US" altLang="zh-CN" sz="2400" dirty="0">
              <a:solidFill>
                <a:schemeClr val="bg1"/>
              </a:solidFill>
              <a:latin typeface="-apple-system"/>
            </a:endParaRPr>
          </a:p>
          <a:p>
            <a:r>
              <a:rPr lang="zh-CN" altLang="en-US" sz="2400" dirty="0">
                <a:solidFill>
                  <a:schemeClr val="bg1"/>
                </a:solidFill>
                <a:latin typeface="-apple-system"/>
              </a:rPr>
              <a:t>         北斗卫星导航系统（</a:t>
            </a:r>
            <a:r>
              <a:rPr lang="en-US" altLang="zh-CN" sz="2400" dirty="0">
                <a:solidFill>
                  <a:schemeClr val="bg1"/>
                </a:solidFill>
                <a:latin typeface="-apple-system"/>
              </a:rPr>
              <a:t>BDS</a:t>
            </a:r>
            <a:r>
              <a:rPr lang="zh-CN" altLang="en-US" sz="2400" dirty="0">
                <a:solidFill>
                  <a:schemeClr val="bg1"/>
                </a:solidFill>
                <a:latin typeface="-apple-system"/>
              </a:rPr>
              <a:t>）是继美国</a:t>
            </a:r>
            <a:r>
              <a:rPr lang="en-US" altLang="zh-CN" sz="2400" dirty="0">
                <a:solidFill>
                  <a:schemeClr val="bg1"/>
                </a:solidFill>
                <a:latin typeface="-apple-system"/>
              </a:rPr>
              <a:t>GPS</a:t>
            </a:r>
            <a:r>
              <a:rPr lang="zh-CN" altLang="en-US" sz="2400" dirty="0">
                <a:solidFill>
                  <a:schemeClr val="bg1"/>
                </a:solidFill>
                <a:latin typeface="-apple-system"/>
              </a:rPr>
              <a:t>、俄罗斯</a:t>
            </a:r>
            <a:r>
              <a:rPr lang="en-US" altLang="zh-CN" sz="2400" dirty="0">
                <a:solidFill>
                  <a:schemeClr val="bg1"/>
                </a:solidFill>
                <a:latin typeface="-apple-system"/>
              </a:rPr>
              <a:t>GLONASS</a:t>
            </a:r>
            <a:r>
              <a:rPr lang="zh-CN" altLang="en-US" sz="2400" dirty="0">
                <a:solidFill>
                  <a:schemeClr val="bg1"/>
                </a:solidFill>
                <a:latin typeface="-apple-system"/>
              </a:rPr>
              <a:t>之后的第三个成熟的卫星导航系统。现在北斗卫星导航系统</a:t>
            </a:r>
            <a:r>
              <a:rPr lang="en-US" altLang="zh-CN" sz="2400" dirty="0">
                <a:solidFill>
                  <a:schemeClr val="bg1"/>
                </a:solidFill>
                <a:latin typeface="-apple-system"/>
              </a:rPr>
              <a:t>BDS</a:t>
            </a:r>
            <a:r>
              <a:rPr lang="zh-CN" altLang="en-US" sz="2400" dirty="0">
                <a:solidFill>
                  <a:schemeClr val="bg1"/>
                </a:solidFill>
                <a:latin typeface="-apple-system"/>
              </a:rPr>
              <a:t>和美国</a:t>
            </a:r>
            <a:r>
              <a:rPr lang="en-US" altLang="zh-CN" sz="2400" dirty="0">
                <a:solidFill>
                  <a:schemeClr val="bg1"/>
                </a:solidFill>
                <a:latin typeface="-apple-system"/>
              </a:rPr>
              <a:t>GPS</a:t>
            </a:r>
            <a:r>
              <a:rPr lang="zh-CN" altLang="en-US" sz="2400" dirty="0">
                <a:solidFill>
                  <a:schemeClr val="bg1"/>
                </a:solidFill>
                <a:latin typeface="-apple-system"/>
              </a:rPr>
              <a:t>、俄罗斯</a:t>
            </a:r>
            <a:r>
              <a:rPr lang="en-US" altLang="zh-CN" sz="2400" dirty="0">
                <a:solidFill>
                  <a:schemeClr val="bg1"/>
                </a:solidFill>
                <a:latin typeface="-apple-system"/>
              </a:rPr>
              <a:t>GLONASS</a:t>
            </a:r>
            <a:r>
              <a:rPr lang="zh-CN" altLang="en-US" sz="2400" dirty="0">
                <a:solidFill>
                  <a:schemeClr val="bg1"/>
                </a:solidFill>
                <a:latin typeface="-apple-system"/>
              </a:rPr>
              <a:t>、欧盟</a:t>
            </a:r>
            <a:r>
              <a:rPr lang="en-US" altLang="zh-CN" sz="2400" dirty="0">
                <a:solidFill>
                  <a:schemeClr val="bg1"/>
                </a:solidFill>
                <a:latin typeface="-apple-system"/>
              </a:rPr>
              <a:t>GALILEO</a:t>
            </a:r>
            <a:r>
              <a:rPr lang="zh-CN" altLang="en-US" sz="2400" dirty="0">
                <a:solidFill>
                  <a:schemeClr val="bg1"/>
                </a:solidFill>
                <a:latin typeface="-apple-system"/>
              </a:rPr>
              <a:t>一同作为联合国卫星导航委员会认定的供应商。</a:t>
            </a:r>
            <a:endParaRPr lang="en-US" altLang="zh-CN" sz="2400" dirty="0">
              <a:solidFill>
                <a:schemeClr val="bg1"/>
              </a:solidFill>
              <a:latin typeface="-apple-system"/>
            </a:endParaRPr>
          </a:p>
        </p:txBody>
      </p:sp>
      <p:pic>
        <p:nvPicPr>
          <p:cNvPr id="5" name="图片 4">
            <a:extLst>
              <a:ext uri="{FF2B5EF4-FFF2-40B4-BE49-F238E27FC236}">
                <a16:creationId xmlns:a16="http://schemas.microsoft.com/office/drawing/2014/main" id="{FF472FCF-7570-6BEC-9EA3-DDEE169FD4B6}"/>
              </a:ext>
            </a:extLst>
          </p:cNvPr>
          <p:cNvPicPr>
            <a:picLocks noChangeAspect="1"/>
          </p:cNvPicPr>
          <p:nvPr/>
        </p:nvPicPr>
        <p:blipFill rotWithShape="1">
          <a:blip r:embed="rId4">
            <a:extLst>
              <a:ext uri="{28A0092B-C50C-407E-A947-70E740481C1C}">
                <a14:useLocalDpi xmlns:a14="http://schemas.microsoft.com/office/drawing/2010/main" val="0"/>
              </a:ext>
            </a:extLst>
          </a:blip>
          <a:srcRect l="4753" t="21844" r="4800" b="23048"/>
          <a:stretch/>
        </p:blipFill>
        <p:spPr>
          <a:xfrm>
            <a:off x="10218624" y="6233099"/>
            <a:ext cx="1956287" cy="624901"/>
          </a:xfrm>
          <a:prstGeom prst="rect">
            <a:avLst/>
          </a:prstGeom>
        </p:spPr>
      </p:pic>
    </p:spTree>
    <p:extLst>
      <p:ext uri="{BB962C8B-B14F-4D97-AF65-F5344CB8AC3E}">
        <p14:creationId xmlns:p14="http://schemas.microsoft.com/office/powerpoint/2010/main" val="208373731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50" fill="hold"/>
                                        <p:tgtEl>
                                          <p:spTgt spid="3"/>
                                        </p:tgtEl>
                                        <p:attrNameLst>
                                          <p:attrName>ppt_w</p:attrName>
                                        </p:attrNameLst>
                                      </p:cBhvr>
                                      <p:tavLst>
                                        <p:tav tm="0">
                                          <p:val>
                                            <p:fltVal val="0"/>
                                          </p:val>
                                        </p:tav>
                                        <p:tav tm="100000">
                                          <p:val>
                                            <p:strVal val="#ppt_w"/>
                                          </p:val>
                                        </p:tav>
                                      </p:tavLst>
                                    </p:anim>
                                    <p:anim calcmode="lin" valueType="num">
                                      <p:cBhvr>
                                        <p:cTn id="8" dur="150" fill="hold"/>
                                        <p:tgtEl>
                                          <p:spTgt spid="3"/>
                                        </p:tgtEl>
                                        <p:attrNameLst>
                                          <p:attrName>ppt_h</p:attrName>
                                        </p:attrNameLst>
                                      </p:cBhvr>
                                      <p:tavLst>
                                        <p:tav tm="0">
                                          <p:val>
                                            <p:fltVal val="0"/>
                                          </p:val>
                                        </p:tav>
                                        <p:tav tm="100000">
                                          <p:val>
                                            <p:strVal val="#ppt_h"/>
                                          </p:val>
                                        </p:tav>
                                      </p:tavLst>
                                    </p:anim>
                                    <p:animEffect transition="in" filter="fade">
                                      <p:cBhvr>
                                        <p:cTn id="9" dur="150"/>
                                        <p:tgtEl>
                                          <p:spTgt spid="3"/>
                                        </p:tgtEl>
                                      </p:cBhvr>
                                    </p:animEffect>
                                  </p:childTnLst>
                                </p:cTn>
                              </p:par>
                            </p:childTnLst>
                          </p:cTn>
                        </p:par>
                        <p:par>
                          <p:cTn id="10" fill="hold">
                            <p:stCondLst>
                              <p:cond delay="15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150"/>
                                        <p:tgtEl>
                                          <p:spTgt spid="2"/>
                                        </p:tgtEl>
                                      </p:cBhvr>
                                    </p:animEffect>
                                  </p:childTnLst>
                                </p:cTn>
                              </p:par>
                            </p:childTnLst>
                          </p:cTn>
                        </p:par>
                        <p:par>
                          <p:cTn id="14" fill="hold">
                            <p:stCondLst>
                              <p:cond delay="300"/>
                            </p:stCondLst>
                            <p:childTnLst>
                              <p:par>
                                <p:cTn id="15" presetID="20"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edge">
                                      <p:cBhvr>
                                        <p:cTn id="17" dur="150"/>
                                        <p:tgtEl>
                                          <p:spTgt spid="16"/>
                                        </p:tgtEl>
                                      </p:cBhvr>
                                    </p:animEffect>
                                  </p:childTnLst>
                                </p:cTn>
                              </p:par>
                            </p:childTnLst>
                          </p:cTn>
                        </p:par>
                        <p:par>
                          <p:cTn id="18" fill="hold">
                            <p:stCondLst>
                              <p:cond delay="450"/>
                            </p:stCondLst>
                            <p:childTnLst>
                              <p:par>
                                <p:cTn id="19" presetID="53" presetClass="entr" presetSubtype="16"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150" fill="hold"/>
                                        <p:tgtEl>
                                          <p:spTgt spid="17"/>
                                        </p:tgtEl>
                                        <p:attrNameLst>
                                          <p:attrName>ppt_w</p:attrName>
                                        </p:attrNameLst>
                                      </p:cBhvr>
                                      <p:tavLst>
                                        <p:tav tm="0">
                                          <p:val>
                                            <p:fltVal val="0"/>
                                          </p:val>
                                        </p:tav>
                                        <p:tav tm="100000">
                                          <p:val>
                                            <p:strVal val="#ppt_w"/>
                                          </p:val>
                                        </p:tav>
                                      </p:tavLst>
                                    </p:anim>
                                    <p:anim calcmode="lin" valueType="num">
                                      <p:cBhvr>
                                        <p:cTn id="22" dur="150" fill="hold"/>
                                        <p:tgtEl>
                                          <p:spTgt spid="17"/>
                                        </p:tgtEl>
                                        <p:attrNameLst>
                                          <p:attrName>ppt_h</p:attrName>
                                        </p:attrNameLst>
                                      </p:cBhvr>
                                      <p:tavLst>
                                        <p:tav tm="0">
                                          <p:val>
                                            <p:fltVal val="0"/>
                                          </p:val>
                                        </p:tav>
                                        <p:tav tm="100000">
                                          <p:val>
                                            <p:strVal val="#ppt_h"/>
                                          </p:val>
                                        </p:tav>
                                      </p:tavLst>
                                    </p:anim>
                                    <p:animEffect transition="in" filter="fade">
                                      <p:cBhvr>
                                        <p:cTn id="23" dur="150"/>
                                        <p:tgtEl>
                                          <p:spTgt spid="17"/>
                                        </p:tgtEl>
                                      </p:cBhvr>
                                    </p:animEffect>
                                  </p:childTnLst>
                                </p:cTn>
                              </p:par>
                            </p:childTnLst>
                          </p:cTn>
                        </p:par>
                        <p:par>
                          <p:cTn id="24" fill="hold">
                            <p:stCondLst>
                              <p:cond delay="600"/>
                            </p:stCondLst>
                            <p:childTnLst>
                              <p:par>
                                <p:cTn id="25" presetID="1" presetClass="entr" presetSubtype="0" fill="hold" grpId="0" nodeType="afterEffect">
                                  <p:stCondLst>
                                    <p:cond delay="0"/>
                                  </p:stCondLst>
                                  <p:childTnLst>
                                    <p:set>
                                      <p:cBhvr>
                                        <p:cTn id="26" dur="1" fill="hold">
                                          <p:stCondLst>
                                            <p:cond delay="14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4" name="Oval 4"/>
          <p:cNvSpPr/>
          <p:nvPr/>
        </p:nvSpPr>
        <p:spPr>
          <a:xfrm>
            <a:off x="5219071" y="147333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solidFill>
                <a:schemeClr val="bg1">
                  <a:lumMod val="95000"/>
                </a:schemeClr>
              </a:solidFill>
            </a:endParaRPr>
          </a:p>
        </p:txBody>
      </p:sp>
      <p:sp>
        <p:nvSpPr>
          <p:cNvPr id="78" name="矩形 77"/>
          <p:cNvSpPr/>
          <p:nvPr/>
        </p:nvSpPr>
        <p:spPr>
          <a:xfrm>
            <a:off x="5121880" y="3569404"/>
            <a:ext cx="1826060" cy="584733"/>
          </a:xfrm>
          <a:prstGeom prst="rect">
            <a:avLst/>
          </a:prstGeom>
        </p:spPr>
        <p:txBody>
          <a:bodyPr wrap="none" lIns="91400" tIns="45699" rIns="91400" bIns="45699">
            <a:spAutoFit/>
          </a:bodyPr>
          <a:lstStyle/>
          <a:p>
            <a:pPr lvl="0" defTabSz="914492">
              <a:defRPr/>
            </a:pPr>
            <a:r>
              <a:rPr lang="zh-CN" altLang="en-US" sz="3200" b="1" dirty="0">
                <a:solidFill>
                  <a:schemeClr val="accent1"/>
                </a:solidFill>
                <a:latin typeface="微软雅黑" pitchFamily="34" charset="-122"/>
                <a:ea typeface="微软雅黑" pitchFamily="34" charset="-122"/>
              </a:rPr>
              <a:t>发展历史</a:t>
            </a:r>
            <a:endParaRPr lang="zh-CN" altLang="en-US" sz="3200" kern="0" dirty="0">
              <a:solidFill>
                <a:schemeClr val="accent1"/>
              </a:solidFill>
              <a:latin typeface="微软雅黑" pitchFamily="34" charset="-122"/>
              <a:ea typeface="微软雅黑" pitchFamily="34" charset="-122"/>
            </a:endParaRPr>
          </a:p>
        </p:txBody>
      </p:sp>
      <p:sp>
        <p:nvSpPr>
          <p:cNvPr id="26" name="矩形 25">
            <a:extLst>
              <a:ext uri="{FF2B5EF4-FFF2-40B4-BE49-F238E27FC236}">
                <a16:creationId xmlns:a16="http://schemas.microsoft.com/office/drawing/2014/main" id="{370FD1E8-D7BC-491A-A503-009EDAB7577D}"/>
              </a:ext>
            </a:extLst>
          </p:cNvPr>
          <p:cNvSpPr/>
          <p:nvPr/>
        </p:nvSpPr>
        <p:spPr>
          <a:xfrm>
            <a:off x="5393473" y="2054316"/>
            <a:ext cx="1384594" cy="525486"/>
          </a:xfrm>
          <a:prstGeom prst="rect">
            <a:avLst/>
          </a:prstGeom>
        </p:spPr>
        <p:txBody>
          <a:bodyPr wrap="none" lIns="91400" tIns="45699" rIns="91400" bIns="45699">
            <a:spAutoFit/>
          </a:bodyPr>
          <a:lstStyle/>
          <a:p>
            <a:pPr algn="ctr">
              <a:lnSpc>
                <a:spcPct val="130000"/>
              </a:lnSpc>
              <a:defRPr/>
            </a:pPr>
            <a:r>
              <a:rPr lang="en-US" altLang="zh-CN" sz="23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02</a:t>
            </a:r>
          </a:p>
        </p:txBody>
      </p:sp>
      <p:sp>
        <p:nvSpPr>
          <p:cNvPr id="27" name="矩形 26">
            <a:extLst>
              <a:ext uri="{FF2B5EF4-FFF2-40B4-BE49-F238E27FC236}">
                <a16:creationId xmlns:a16="http://schemas.microsoft.com/office/drawing/2014/main" id="{42695B73-0652-4F7C-8DB7-B415C73A2826}"/>
              </a:ext>
            </a:extLst>
          </p:cNvPr>
          <p:cNvSpPr/>
          <p:nvPr/>
        </p:nvSpPr>
        <p:spPr>
          <a:xfrm>
            <a:off x="3495554" y="4284398"/>
            <a:ext cx="5173884" cy="418191"/>
          </a:xfrm>
          <a:prstGeom prst="rect">
            <a:avLst/>
          </a:prstGeom>
        </p:spPr>
        <p:txBody>
          <a:bodyPr wrap="square">
            <a:spAutoFit/>
          </a:bodyPr>
          <a:lstStyle/>
          <a:p>
            <a:pPr algn="ctr">
              <a:lnSpc>
                <a:spcPct val="150000"/>
              </a:lnSpc>
            </a:pPr>
            <a:r>
              <a:rPr lang="zh-CN" altLang="en-US" sz="1600" dirty="0">
                <a:solidFill>
                  <a:schemeClr val="bg1"/>
                </a:solidFill>
                <a:latin typeface="微软雅黑" pitchFamily="34" charset="-122"/>
                <a:ea typeface="微软雅黑" pitchFamily="34" charset="-122"/>
              </a:rPr>
              <a:t>对北斗卫星导航系统的历史发展进程做简要介绍</a:t>
            </a:r>
          </a:p>
        </p:txBody>
      </p:sp>
      <p:cxnSp>
        <p:nvCxnSpPr>
          <p:cNvPr id="3" name="直接连接符 2">
            <a:extLst>
              <a:ext uri="{FF2B5EF4-FFF2-40B4-BE49-F238E27FC236}">
                <a16:creationId xmlns:a16="http://schemas.microsoft.com/office/drawing/2014/main" id="{B6CAA54C-2E36-C755-3CF0-E0D2253596E6}"/>
              </a:ext>
            </a:extLst>
          </p:cNvPr>
          <p:cNvCxnSpPr>
            <a:cxnSpLocks/>
          </p:cNvCxnSpPr>
          <p:nvPr/>
        </p:nvCxnSpPr>
        <p:spPr>
          <a:xfrm>
            <a:off x="3858126" y="4359082"/>
            <a:ext cx="43955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C0B59629-AA65-4CFA-7ADF-7D315342882F}"/>
              </a:ext>
            </a:extLst>
          </p:cNvPr>
          <p:cNvCxnSpPr>
            <a:cxnSpLocks/>
          </p:cNvCxnSpPr>
          <p:nvPr/>
        </p:nvCxnSpPr>
        <p:spPr>
          <a:xfrm>
            <a:off x="3858126" y="4702589"/>
            <a:ext cx="4419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7F5013ED-9A7B-934C-7FD1-B064E28F9160}"/>
              </a:ext>
            </a:extLst>
          </p:cNvPr>
          <p:cNvPicPr>
            <a:picLocks noChangeAspect="1"/>
          </p:cNvPicPr>
          <p:nvPr/>
        </p:nvPicPr>
        <p:blipFill rotWithShape="1">
          <a:blip r:embed="rId4">
            <a:extLst>
              <a:ext uri="{28A0092B-C50C-407E-A947-70E740481C1C}">
                <a14:useLocalDpi xmlns:a14="http://schemas.microsoft.com/office/drawing/2010/main" val="0"/>
              </a:ext>
            </a:extLst>
          </a:blip>
          <a:srcRect l="4753" t="21844" r="4800" b="23048"/>
          <a:stretch/>
        </p:blipFill>
        <p:spPr>
          <a:xfrm>
            <a:off x="10218624" y="6233099"/>
            <a:ext cx="1956287" cy="624901"/>
          </a:xfrm>
          <a:prstGeom prst="rect">
            <a:avLst/>
          </a:prstGeom>
        </p:spPr>
      </p:pic>
    </p:spTree>
    <p:extLst>
      <p:ext uri="{BB962C8B-B14F-4D97-AF65-F5344CB8AC3E}">
        <p14:creationId xmlns:p14="http://schemas.microsoft.com/office/powerpoint/2010/main" val="2308769359"/>
      </p:ext>
    </p:extLst>
  </p:cSld>
  <p:clrMapOvr>
    <a:masterClrMapping/>
  </p:clrMapOvr>
  <p:transition spd="slow">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par>
                          <p:cTn id="18" fill="hold">
                            <p:stCondLst>
                              <p:cond delay="2000"/>
                            </p:stCondLst>
                            <p:childTnLst>
                              <p:par>
                                <p:cTn id="19" presetID="39" presetClass="entr" presetSubtype="0" accel="10000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27"/>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27"/>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27"/>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150"/>
                                        <p:tgtEl>
                                          <p:spTgt spid="3"/>
                                        </p:tgtEl>
                                      </p:cBhvr>
                                    </p:animEffect>
                                  </p:childTnLst>
                                </p:cTn>
                              </p:par>
                            </p:childTnLst>
                          </p:cTn>
                        </p:par>
                        <p:par>
                          <p:cTn id="29" fill="hold">
                            <p:stCondLst>
                              <p:cond delay="2650"/>
                            </p:stCondLst>
                            <p:childTnLst>
                              <p:par>
                                <p:cTn id="30" presetID="22" presetClass="entr" presetSubtype="8"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1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8" grpId="0"/>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3B71C1F4-DA99-2511-7233-9691B6B65096}"/>
              </a:ext>
            </a:extLst>
          </p:cNvPr>
          <p:cNvCxnSpPr/>
          <p:nvPr/>
        </p:nvCxnSpPr>
        <p:spPr>
          <a:xfrm flipV="1">
            <a:off x="1003934" y="690704"/>
            <a:ext cx="10184130" cy="25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19B80547-C1BD-7592-7EB6-E085A3B26168}"/>
              </a:ext>
            </a:extLst>
          </p:cNvPr>
          <p:cNvSpPr txBox="1"/>
          <p:nvPr/>
        </p:nvSpPr>
        <p:spPr>
          <a:xfrm>
            <a:off x="4728844" y="200484"/>
            <a:ext cx="2734310"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Part02   </a:t>
            </a:r>
            <a:r>
              <a:rPr lang="zh-CN" altLang="en-US" sz="2000" b="1" dirty="0">
                <a:solidFill>
                  <a:schemeClr val="bg1"/>
                </a:solidFill>
                <a:latin typeface="微软雅黑" panose="020B0503020204020204" pitchFamily="34" charset="-122"/>
                <a:ea typeface="微软雅黑" panose="020B0503020204020204" pitchFamily="34" charset="-122"/>
              </a:rPr>
              <a:t>发展历史</a:t>
            </a:r>
          </a:p>
        </p:txBody>
      </p:sp>
      <p:sp>
        <p:nvSpPr>
          <p:cNvPr id="4" name="燕尾形箭头 2">
            <a:extLst>
              <a:ext uri="{FF2B5EF4-FFF2-40B4-BE49-F238E27FC236}">
                <a16:creationId xmlns:a16="http://schemas.microsoft.com/office/drawing/2014/main" id="{1381BEE0-13C6-0A98-7779-DA73E881292B}"/>
              </a:ext>
            </a:extLst>
          </p:cNvPr>
          <p:cNvSpPr/>
          <p:nvPr/>
        </p:nvSpPr>
        <p:spPr>
          <a:xfrm>
            <a:off x="1003934" y="2390873"/>
            <a:ext cx="9934475" cy="246901"/>
          </a:xfrm>
          <a:prstGeom prst="notchedRightArrow">
            <a:avLst>
              <a:gd name="adj1" fmla="val 50000"/>
              <a:gd name="adj2" fmla="val 49908"/>
            </a:avLst>
          </a:prstGeom>
          <a:solidFill>
            <a:schemeClr val="bg1">
              <a:alpha val="30000"/>
            </a:schemeClr>
          </a:solidFill>
          <a:ln w="12700">
            <a:noFill/>
          </a:ln>
        </p:spPr>
        <p:txBody>
          <a:bodyPr lIns="91431" tIns="45716" rIns="91431" bIns="45716"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00000"/>
              </a:lnSpc>
              <a:spcBef>
                <a:spcPct val="0"/>
              </a:spcBef>
              <a:buNone/>
            </a:pPr>
            <a:endParaRPr lang="zh-CN" altLang="zh-CN" sz="2400" dirty="0">
              <a:solidFill>
                <a:srgbClr val="FFFFFF"/>
              </a:solidFill>
              <a:latin typeface="Arial" panose="020B0604020202020204" pitchFamily="34" charset="0"/>
              <a:sym typeface="Arial" panose="020B0604020202020204" pitchFamily="34" charset="0"/>
            </a:endParaRPr>
          </a:p>
        </p:txBody>
      </p:sp>
      <p:sp>
        <p:nvSpPr>
          <p:cNvPr id="5" name="椭圆 8">
            <a:extLst>
              <a:ext uri="{FF2B5EF4-FFF2-40B4-BE49-F238E27FC236}">
                <a16:creationId xmlns:a16="http://schemas.microsoft.com/office/drawing/2014/main" id="{83A29EF2-222B-1A03-04BF-6DCB6951EF54}"/>
              </a:ext>
            </a:extLst>
          </p:cNvPr>
          <p:cNvSpPr/>
          <p:nvPr/>
        </p:nvSpPr>
        <p:spPr>
          <a:xfrm>
            <a:off x="5848877" y="2439336"/>
            <a:ext cx="166687" cy="166688"/>
          </a:xfrm>
          <a:prstGeom prst="ellipse">
            <a:avLst/>
          </a:prstGeom>
          <a:solidFill>
            <a:schemeClr val="bg1"/>
          </a:solidFill>
          <a:ln w="12700">
            <a:noFill/>
          </a:ln>
        </p:spPr>
        <p:txBody>
          <a:bodyPr lIns="91431" tIns="45716" rIns="91431" bIns="45716"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00000"/>
              </a:lnSpc>
              <a:spcBef>
                <a:spcPct val="0"/>
              </a:spcBef>
              <a:buNone/>
            </a:pPr>
            <a:endParaRPr lang="zh-CN" altLang="zh-CN" sz="2400" dirty="0">
              <a:solidFill>
                <a:srgbClr val="FFFFFF"/>
              </a:solidFill>
              <a:latin typeface="Arial" panose="020B0604020202020204" pitchFamily="34" charset="0"/>
              <a:sym typeface="Arial" panose="020B0604020202020204" pitchFamily="34" charset="0"/>
            </a:endParaRPr>
          </a:p>
        </p:txBody>
      </p:sp>
      <p:sp>
        <p:nvSpPr>
          <p:cNvPr id="6" name="椭圆 9">
            <a:extLst>
              <a:ext uri="{FF2B5EF4-FFF2-40B4-BE49-F238E27FC236}">
                <a16:creationId xmlns:a16="http://schemas.microsoft.com/office/drawing/2014/main" id="{08238D02-EDB8-C98C-04F4-17CE9425E91E}"/>
              </a:ext>
            </a:extLst>
          </p:cNvPr>
          <p:cNvSpPr/>
          <p:nvPr/>
        </p:nvSpPr>
        <p:spPr>
          <a:xfrm>
            <a:off x="8839734" y="2454561"/>
            <a:ext cx="166687" cy="166688"/>
          </a:xfrm>
          <a:prstGeom prst="ellipse">
            <a:avLst/>
          </a:prstGeom>
          <a:solidFill>
            <a:schemeClr val="bg1"/>
          </a:solidFill>
          <a:ln w="12700">
            <a:noFill/>
          </a:ln>
        </p:spPr>
        <p:txBody>
          <a:bodyPr lIns="91431" tIns="45716" rIns="91431" bIns="45716"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00000"/>
              </a:lnSpc>
              <a:spcBef>
                <a:spcPct val="0"/>
              </a:spcBef>
              <a:buNone/>
            </a:pPr>
            <a:endParaRPr lang="zh-CN" altLang="zh-CN" sz="2400" dirty="0">
              <a:solidFill>
                <a:srgbClr val="FFFFFF"/>
              </a:solidFill>
              <a:latin typeface="Arial" panose="020B0604020202020204" pitchFamily="34" charset="0"/>
              <a:sym typeface="Arial" panose="020B0604020202020204" pitchFamily="34" charset="0"/>
            </a:endParaRPr>
          </a:p>
        </p:txBody>
      </p:sp>
      <p:sp>
        <p:nvSpPr>
          <p:cNvPr id="7" name="椭圆 11">
            <a:extLst>
              <a:ext uri="{FF2B5EF4-FFF2-40B4-BE49-F238E27FC236}">
                <a16:creationId xmlns:a16="http://schemas.microsoft.com/office/drawing/2014/main" id="{8B20BE29-F782-6C98-F68B-A7A937780426}"/>
              </a:ext>
            </a:extLst>
          </p:cNvPr>
          <p:cNvSpPr/>
          <p:nvPr/>
        </p:nvSpPr>
        <p:spPr>
          <a:xfrm>
            <a:off x="2392896" y="2439336"/>
            <a:ext cx="166688" cy="166688"/>
          </a:xfrm>
          <a:prstGeom prst="ellipse">
            <a:avLst/>
          </a:prstGeom>
          <a:solidFill>
            <a:schemeClr val="bg1"/>
          </a:solidFill>
          <a:ln w="12700">
            <a:noFill/>
          </a:ln>
        </p:spPr>
        <p:txBody>
          <a:bodyPr lIns="91431" tIns="45716" rIns="91431" bIns="45716"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00000"/>
              </a:lnSpc>
              <a:spcBef>
                <a:spcPct val="0"/>
              </a:spcBef>
              <a:buNone/>
            </a:pPr>
            <a:endParaRPr lang="zh-CN" altLang="zh-CN" sz="2400" dirty="0">
              <a:solidFill>
                <a:srgbClr val="FFFFFF"/>
              </a:solidFill>
              <a:latin typeface="Arial" panose="020B0604020202020204" pitchFamily="34" charset="0"/>
              <a:sym typeface="Arial" panose="020B0604020202020204" pitchFamily="34" charset="0"/>
            </a:endParaRPr>
          </a:p>
        </p:txBody>
      </p:sp>
      <p:sp>
        <p:nvSpPr>
          <p:cNvPr id="8" name="文本框 38">
            <a:extLst>
              <a:ext uri="{FF2B5EF4-FFF2-40B4-BE49-F238E27FC236}">
                <a16:creationId xmlns:a16="http://schemas.microsoft.com/office/drawing/2014/main" id="{35891B84-5A54-2469-CCFB-6CEF9F7A411C}"/>
              </a:ext>
            </a:extLst>
          </p:cNvPr>
          <p:cNvSpPr/>
          <p:nvPr/>
        </p:nvSpPr>
        <p:spPr>
          <a:xfrm>
            <a:off x="4796802" y="1973176"/>
            <a:ext cx="2270836" cy="33855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00000"/>
              </a:lnSpc>
              <a:spcBef>
                <a:spcPct val="0"/>
              </a:spcBef>
              <a:buNone/>
            </a:pPr>
            <a:r>
              <a:rPr lang="zh-CN" altLang="en-US" sz="2400" b="1" baseline="-3000" dirty="0">
                <a:solidFill>
                  <a:schemeClr val="bg1"/>
                </a:solidFill>
                <a:latin typeface="微软雅黑" panose="020B0503020204020204" charset="-122"/>
                <a:ea typeface="微软雅黑" panose="020B0503020204020204" charset="-122"/>
                <a:sym typeface="Arial" panose="020B0604020202020204" pitchFamily="34" charset="0"/>
              </a:rPr>
              <a:t>第二步</a:t>
            </a:r>
            <a:endParaRPr lang="en-US" altLang="zh-CN" sz="2400" b="1" baseline="-3000"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9" name="文本框 39">
            <a:extLst>
              <a:ext uri="{FF2B5EF4-FFF2-40B4-BE49-F238E27FC236}">
                <a16:creationId xmlns:a16="http://schemas.microsoft.com/office/drawing/2014/main" id="{9C502D2D-52AB-7A4F-5119-EC33088C6727}"/>
              </a:ext>
            </a:extLst>
          </p:cNvPr>
          <p:cNvSpPr/>
          <p:nvPr/>
        </p:nvSpPr>
        <p:spPr>
          <a:xfrm>
            <a:off x="1444026" y="1928113"/>
            <a:ext cx="2063801" cy="36279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20000"/>
              </a:lnSpc>
              <a:spcBef>
                <a:spcPct val="0"/>
              </a:spcBef>
              <a:buNone/>
            </a:pPr>
            <a:r>
              <a:rPr lang="zh-CN" altLang="en-US" sz="1600" b="1" dirty="0">
                <a:solidFill>
                  <a:schemeClr val="bg1"/>
                </a:solidFill>
                <a:latin typeface="微软雅黑" panose="020B0503020204020204" charset="-122"/>
                <a:ea typeface="微软雅黑" panose="020B0503020204020204" charset="-122"/>
                <a:sym typeface="Arial" panose="020B0604020202020204" pitchFamily="34" charset="0"/>
              </a:rPr>
              <a:t>第一步</a:t>
            </a:r>
            <a:endParaRPr lang="en-US" altLang="zh-CN" sz="1600" b="1"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10" name="文本框 41">
            <a:extLst>
              <a:ext uri="{FF2B5EF4-FFF2-40B4-BE49-F238E27FC236}">
                <a16:creationId xmlns:a16="http://schemas.microsoft.com/office/drawing/2014/main" id="{0208C408-9273-C8CB-1BDC-4C955CC5799F}"/>
              </a:ext>
            </a:extLst>
          </p:cNvPr>
          <p:cNvSpPr/>
          <p:nvPr/>
        </p:nvSpPr>
        <p:spPr>
          <a:xfrm>
            <a:off x="7891177" y="1970650"/>
            <a:ext cx="2063800" cy="36279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20000"/>
              </a:lnSpc>
              <a:spcBef>
                <a:spcPct val="0"/>
              </a:spcBef>
              <a:buNone/>
            </a:pPr>
            <a:r>
              <a:rPr lang="zh-CN" altLang="en-US" sz="1600" b="1" dirty="0">
                <a:solidFill>
                  <a:schemeClr val="bg1"/>
                </a:solidFill>
                <a:latin typeface="微软雅黑" panose="020B0503020204020204" charset="-122"/>
                <a:ea typeface="微软雅黑" panose="020B0503020204020204" charset="-122"/>
                <a:sym typeface="Arial" panose="020B0604020202020204" pitchFamily="34" charset="0"/>
              </a:rPr>
              <a:t>第三步</a:t>
            </a:r>
            <a:endParaRPr lang="en-US" altLang="zh-CN" sz="1600" b="1" baseline="-3000"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11" name="矩形 50">
            <a:extLst>
              <a:ext uri="{FF2B5EF4-FFF2-40B4-BE49-F238E27FC236}">
                <a16:creationId xmlns:a16="http://schemas.microsoft.com/office/drawing/2014/main" id="{D1A9F2CC-7014-D225-5885-14A2B499F19B}"/>
              </a:ext>
            </a:extLst>
          </p:cNvPr>
          <p:cNvSpPr/>
          <p:nvPr/>
        </p:nvSpPr>
        <p:spPr>
          <a:xfrm>
            <a:off x="1695491" y="2684213"/>
            <a:ext cx="1620938" cy="651452"/>
          </a:xfrm>
          <a:prstGeom prst="rect">
            <a:avLst/>
          </a:prstGeom>
          <a:noFill/>
          <a:ln w="9525">
            <a:noFill/>
          </a:ln>
        </p:spPr>
        <p:txBody>
          <a:bodyPr wrap="none" lIns="91431" tIns="45716" rIns="91431" bIns="45716">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00000"/>
              </a:lnSpc>
              <a:buNone/>
            </a:pPr>
            <a:r>
              <a:rPr lang="zh-CN" altLang="en-US" sz="1400" b="1" dirty="0">
                <a:solidFill>
                  <a:schemeClr val="bg1"/>
                </a:solidFill>
                <a:latin typeface="微软雅黑" panose="020B0503020204020204" charset="-122"/>
                <a:ea typeface="微软雅黑" panose="020B0503020204020204" charset="-122"/>
                <a:sym typeface="+mn-ea"/>
              </a:rPr>
              <a:t>建设北斗一号系统</a:t>
            </a:r>
            <a:endParaRPr lang="en-US" altLang="zh-CN" sz="1400" b="1" dirty="0">
              <a:solidFill>
                <a:schemeClr val="bg1"/>
              </a:solidFill>
              <a:latin typeface="微软雅黑" panose="020B0503020204020204" charset="-122"/>
              <a:ea typeface="微软雅黑" panose="020B0503020204020204" charset="-122"/>
              <a:sym typeface="+mn-ea"/>
            </a:endParaRPr>
          </a:p>
          <a:p>
            <a:pPr marL="0" lvl="0" indent="0" algn="ctr" eaLnBrk="1" hangingPunct="1">
              <a:lnSpc>
                <a:spcPct val="100000"/>
              </a:lnSpc>
              <a:buNone/>
            </a:pPr>
            <a:r>
              <a:rPr lang="zh-CN" altLang="en-US" sz="1400" b="1" dirty="0">
                <a:solidFill>
                  <a:schemeClr val="bg1"/>
                </a:solidFill>
                <a:latin typeface="微软雅黑" panose="020B0503020204020204" charset="-122"/>
                <a:ea typeface="微软雅黑" panose="020B0503020204020204" charset="-122"/>
                <a:sym typeface="+mn-ea"/>
              </a:rPr>
              <a:t>向中国提供服务</a:t>
            </a:r>
            <a:endParaRPr lang="en-US" altLang="zh-CN" sz="2000" dirty="0">
              <a:solidFill>
                <a:schemeClr val="bg1"/>
              </a:solidFill>
              <a:sym typeface="方正兰亭黑_GBK" pitchFamily="2" charset="-122"/>
            </a:endParaRPr>
          </a:p>
        </p:txBody>
      </p:sp>
      <p:sp>
        <p:nvSpPr>
          <p:cNvPr id="12" name="矩形 47">
            <a:extLst>
              <a:ext uri="{FF2B5EF4-FFF2-40B4-BE49-F238E27FC236}">
                <a16:creationId xmlns:a16="http://schemas.microsoft.com/office/drawing/2014/main" id="{CB006487-BAC3-7C9A-892C-475C5312097B}"/>
              </a:ext>
            </a:extLst>
          </p:cNvPr>
          <p:cNvSpPr/>
          <p:nvPr/>
        </p:nvSpPr>
        <p:spPr>
          <a:xfrm>
            <a:off x="1160415" y="3323891"/>
            <a:ext cx="2965627" cy="1988037"/>
          </a:xfrm>
          <a:prstGeom prst="rect">
            <a:avLst/>
          </a:prstGeom>
          <a:noFill/>
          <a:ln w="9525">
            <a:noFill/>
          </a:ln>
        </p:spPr>
        <p:txBody>
          <a:bodyPr wrap="square" lIns="91431" tIns="45716" rIns="91431" bIns="45716">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indent="0" defTabSz="685800" eaLnBrk="1" hangingPunct="1">
              <a:lnSpc>
                <a:spcPct val="150000"/>
              </a:lnSpc>
              <a:spcBef>
                <a:spcPts val="0"/>
              </a:spcBef>
              <a:spcAft>
                <a:spcPts val="0"/>
              </a:spcAft>
              <a:buNone/>
              <a:defRPr/>
            </a:pPr>
            <a:r>
              <a:rPr lang="en-US" altLang="zh-CN" sz="1200" dirty="0">
                <a:solidFill>
                  <a:schemeClr val="bg1"/>
                </a:solidFill>
                <a:latin typeface="黑体" panose="02010609060101010101" pitchFamily="49" charset="-122"/>
                <a:ea typeface="黑体" panose="02010609060101010101" pitchFamily="49" charset="-122"/>
              </a:rPr>
              <a:t>    1994</a:t>
            </a:r>
            <a:r>
              <a:rPr lang="zh-CN" altLang="en-US" sz="1200" dirty="0">
                <a:solidFill>
                  <a:schemeClr val="bg1"/>
                </a:solidFill>
                <a:latin typeface="黑体" panose="02010609060101010101" pitchFamily="49" charset="-122"/>
                <a:ea typeface="黑体" panose="02010609060101010101" pitchFamily="49" charset="-122"/>
              </a:rPr>
              <a:t>年，启动北斗一号系统工程建设；</a:t>
            </a:r>
            <a:endParaRPr lang="en-US" altLang="zh-CN" sz="1200" dirty="0">
              <a:solidFill>
                <a:schemeClr val="bg1"/>
              </a:solidFill>
              <a:latin typeface="黑体" panose="02010609060101010101" pitchFamily="49" charset="-122"/>
              <a:ea typeface="黑体" panose="02010609060101010101" pitchFamily="49" charset="-122"/>
            </a:endParaRPr>
          </a:p>
          <a:p>
            <a:pPr marL="0" indent="0" defTabSz="685800" eaLnBrk="1" hangingPunct="1">
              <a:lnSpc>
                <a:spcPct val="150000"/>
              </a:lnSpc>
              <a:spcBef>
                <a:spcPts val="0"/>
              </a:spcBef>
              <a:spcAft>
                <a:spcPts val="0"/>
              </a:spcAft>
              <a:buNone/>
              <a:defRPr/>
            </a:pPr>
            <a:r>
              <a:rPr lang="en-US" altLang="zh-CN" sz="1200" dirty="0">
                <a:solidFill>
                  <a:schemeClr val="bg1"/>
                </a:solidFill>
                <a:latin typeface="黑体" panose="02010609060101010101" pitchFamily="49" charset="-122"/>
                <a:ea typeface="黑体" panose="02010609060101010101" pitchFamily="49" charset="-122"/>
              </a:rPr>
              <a:t> </a:t>
            </a:r>
            <a:r>
              <a:rPr lang="zh-CN" altLang="en-US" sz="1200" dirty="0">
                <a:solidFill>
                  <a:schemeClr val="bg1"/>
                </a:solidFill>
                <a:latin typeface="黑体" panose="02010609060101010101" pitchFamily="49" charset="-122"/>
                <a:ea typeface="黑体" panose="02010609060101010101" pitchFamily="49" charset="-122"/>
              </a:rPr>
              <a:t>   </a:t>
            </a:r>
            <a:r>
              <a:rPr lang="en-US" altLang="zh-CN" sz="1200" dirty="0">
                <a:solidFill>
                  <a:schemeClr val="bg1"/>
                </a:solidFill>
                <a:latin typeface="黑体" panose="02010609060101010101" pitchFamily="49" charset="-122"/>
                <a:ea typeface="黑体" panose="02010609060101010101" pitchFamily="49" charset="-122"/>
              </a:rPr>
              <a:t>2000</a:t>
            </a:r>
            <a:r>
              <a:rPr lang="zh-CN" altLang="en-US" sz="1200" dirty="0">
                <a:solidFill>
                  <a:schemeClr val="bg1"/>
                </a:solidFill>
                <a:latin typeface="黑体" panose="02010609060101010101" pitchFamily="49" charset="-122"/>
                <a:ea typeface="黑体" panose="02010609060101010101" pitchFamily="49" charset="-122"/>
              </a:rPr>
              <a:t>年，发射</a:t>
            </a:r>
            <a:r>
              <a:rPr lang="en-US" altLang="zh-CN" sz="1200" dirty="0">
                <a:solidFill>
                  <a:schemeClr val="bg1"/>
                </a:solidFill>
                <a:latin typeface="黑体" panose="02010609060101010101" pitchFamily="49" charset="-122"/>
                <a:ea typeface="黑体" panose="02010609060101010101" pitchFamily="49" charset="-122"/>
              </a:rPr>
              <a:t>2</a:t>
            </a:r>
            <a:r>
              <a:rPr lang="zh-CN" altLang="en-US" sz="1200" dirty="0">
                <a:solidFill>
                  <a:schemeClr val="bg1"/>
                </a:solidFill>
                <a:latin typeface="黑体" panose="02010609060101010101" pitchFamily="49" charset="-122"/>
                <a:ea typeface="黑体" panose="02010609060101010101" pitchFamily="49" charset="-122"/>
              </a:rPr>
              <a:t>颗地球静止轨道卫星，建成系统并投入使用，采用有源定位体制，为中国用户提供定位、授时、广域差分和短报文通信服务；</a:t>
            </a:r>
            <a:endParaRPr lang="en-US" altLang="zh-CN" sz="1200" dirty="0">
              <a:solidFill>
                <a:schemeClr val="bg1"/>
              </a:solidFill>
              <a:latin typeface="黑体" panose="02010609060101010101" pitchFamily="49" charset="-122"/>
              <a:ea typeface="黑体" panose="02010609060101010101" pitchFamily="49" charset="-122"/>
            </a:endParaRPr>
          </a:p>
          <a:p>
            <a:pPr marL="0" indent="0" defTabSz="685800" eaLnBrk="1" hangingPunct="1">
              <a:lnSpc>
                <a:spcPct val="150000"/>
              </a:lnSpc>
              <a:spcBef>
                <a:spcPts val="0"/>
              </a:spcBef>
              <a:spcAft>
                <a:spcPts val="0"/>
              </a:spcAft>
              <a:buNone/>
              <a:defRPr/>
            </a:pPr>
            <a:r>
              <a:rPr lang="en-US" altLang="zh-CN" sz="1200" dirty="0">
                <a:solidFill>
                  <a:schemeClr val="bg1"/>
                </a:solidFill>
                <a:latin typeface="黑体" panose="02010609060101010101" pitchFamily="49" charset="-122"/>
                <a:ea typeface="黑体" panose="02010609060101010101" pitchFamily="49" charset="-122"/>
              </a:rPr>
              <a:t>    2003</a:t>
            </a:r>
            <a:r>
              <a:rPr lang="zh-CN" altLang="en-US" sz="1200" dirty="0">
                <a:solidFill>
                  <a:schemeClr val="bg1"/>
                </a:solidFill>
                <a:latin typeface="黑体" panose="02010609060101010101" pitchFamily="49" charset="-122"/>
                <a:ea typeface="黑体" panose="02010609060101010101" pitchFamily="49" charset="-122"/>
              </a:rPr>
              <a:t>年发射第</a:t>
            </a:r>
            <a:r>
              <a:rPr lang="en-US" altLang="zh-CN" sz="1200" dirty="0">
                <a:solidFill>
                  <a:schemeClr val="bg1"/>
                </a:solidFill>
                <a:latin typeface="黑体" panose="02010609060101010101" pitchFamily="49" charset="-122"/>
                <a:ea typeface="黑体" panose="02010609060101010101" pitchFamily="49" charset="-122"/>
              </a:rPr>
              <a:t>3</a:t>
            </a:r>
            <a:r>
              <a:rPr lang="zh-CN" altLang="en-US" sz="1200" dirty="0">
                <a:solidFill>
                  <a:schemeClr val="bg1"/>
                </a:solidFill>
                <a:latin typeface="黑体" panose="02010609060101010101" pitchFamily="49" charset="-122"/>
                <a:ea typeface="黑体" panose="02010609060101010101" pitchFamily="49" charset="-122"/>
              </a:rPr>
              <a:t>颗地球静止轨道卫星，进一步增强系统性能。</a:t>
            </a:r>
          </a:p>
        </p:txBody>
      </p:sp>
      <p:sp>
        <p:nvSpPr>
          <p:cNvPr id="13" name="矩形 45">
            <a:extLst>
              <a:ext uri="{FF2B5EF4-FFF2-40B4-BE49-F238E27FC236}">
                <a16:creationId xmlns:a16="http://schemas.microsoft.com/office/drawing/2014/main" id="{189981A3-81FA-1C23-E5DB-2783E00D263D}"/>
              </a:ext>
            </a:extLst>
          </p:cNvPr>
          <p:cNvSpPr/>
          <p:nvPr/>
        </p:nvSpPr>
        <p:spPr>
          <a:xfrm>
            <a:off x="5076154" y="2684213"/>
            <a:ext cx="1800475" cy="651452"/>
          </a:xfrm>
          <a:prstGeom prst="rect">
            <a:avLst/>
          </a:prstGeom>
          <a:noFill/>
          <a:ln w="9525">
            <a:noFill/>
          </a:ln>
        </p:spPr>
        <p:txBody>
          <a:bodyPr wrap="none" lIns="91431" tIns="45716" rIns="91431" bIns="45716">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00000"/>
              </a:lnSpc>
              <a:spcBef>
                <a:spcPts val="1000"/>
              </a:spcBef>
              <a:buNone/>
            </a:pPr>
            <a:r>
              <a:rPr lang="zh-CN" altLang="en-US" sz="1400" b="1" dirty="0">
                <a:solidFill>
                  <a:schemeClr val="bg1"/>
                </a:solidFill>
                <a:latin typeface="微软雅黑" panose="020B0503020204020204" charset="-122"/>
                <a:ea typeface="微软雅黑" panose="020B0503020204020204" charset="-122"/>
                <a:sym typeface="+mn-ea"/>
              </a:rPr>
              <a:t>建设北斗二号系统</a:t>
            </a:r>
            <a:endParaRPr lang="en-US" altLang="zh-CN" sz="1400" b="1" dirty="0">
              <a:solidFill>
                <a:schemeClr val="bg1"/>
              </a:solidFill>
              <a:latin typeface="微软雅黑" panose="020B0503020204020204" charset="-122"/>
              <a:ea typeface="微软雅黑" panose="020B0503020204020204" charset="-122"/>
              <a:sym typeface="+mn-ea"/>
            </a:endParaRPr>
          </a:p>
          <a:p>
            <a:pPr marL="0" lvl="0" indent="0" algn="ctr" eaLnBrk="1" hangingPunct="1">
              <a:lnSpc>
                <a:spcPct val="100000"/>
              </a:lnSpc>
              <a:spcBef>
                <a:spcPts val="1000"/>
              </a:spcBef>
              <a:buNone/>
            </a:pPr>
            <a:r>
              <a:rPr lang="zh-CN" altLang="en-US" sz="1400" b="1" dirty="0">
                <a:solidFill>
                  <a:schemeClr val="bg1"/>
                </a:solidFill>
                <a:latin typeface="微软雅黑" panose="020B0503020204020204" charset="-122"/>
                <a:ea typeface="微软雅黑" panose="020B0503020204020204" charset="-122"/>
                <a:sym typeface="+mn-ea"/>
              </a:rPr>
              <a:t>向亚太地区提供服务</a:t>
            </a:r>
            <a:endParaRPr lang="en-US" altLang="zh-CN" sz="2000" dirty="0">
              <a:solidFill>
                <a:schemeClr val="bg1"/>
              </a:solidFill>
              <a:sym typeface="方正兰亭黑_GBK" pitchFamily="2" charset="-122"/>
            </a:endParaRPr>
          </a:p>
        </p:txBody>
      </p:sp>
      <p:sp>
        <p:nvSpPr>
          <p:cNvPr id="14" name="矩形 47">
            <a:extLst>
              <a:ext uri="{FF2B5EF4-FFF2-40B4-BE49-F238E27FC236}">
                <a16:creationId xmlns:a16="http://schemas.microsoft.com/office/drawing/2014/main" id="{839DA6B3-8D4A-25B9-E9DC-5DB0936766F5}"/>
              </a:ext>
            </a:extLst>
          </p:cNvPr>
          <p:cNvSpPr/>
          <p:nvPr/>
        </p:nvSpPr>
        <p:spPr>
          <a:xfrm>
            <a:off x="4378961" y="3319004"/>
            <a:ext cx="3080246" cy="2265036"/>
          </a:xfrm>
          <a:prstGeom prst="rect">
            <a:avLst/>
          </a:prstGeom>
          <a:noFill/>
          <a:ln w="9525">
            <a:noFill/>
          </a:ln>
        </p:spPr>
        <p:txBody>
          <a:bodyPr wrap="square" lIns="91431" tIns="45716" rIns="91431" bIns="45716">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defTabSz="685800" eaLnBrk="1" hangingPunct="1">
              <a:lnSpc>
                <a:spcPct val="150000"/>
              </a:lnSpc>
              <a:spcBef>
                <a:spcPts val="0"/>
              </a:spcBef>
              <a:spcAft>
                <a:spcPts val="0"/>
              </a:spcAft>
              <a:buClrTx/>
              <a:buSzTx/>
              <a:buFontTx/>
              <a:buNone/>
              <a:defRPr/>
            </a:pPr>
            <a:r>
              <a:rPr lang="en-US" altLang="zh-CN" sz="1200" dirty="0">
                <a:solidFill>
                  <a:schemeClr val="bg1"/>
                </a:solidFill>
                <a:latin typeface="黑体" panose="02010609060101010101" pitchFamily="49" charset="-122"/>
                <a:ea typeface="黑体" panose="02010609060101010101" pitchFamily="49" charset="-122"/>
              </a:rPr>
              <a:t>    2004</a:t>
            </a:r>
            <a:r>
              <a:rPr lang="zh-CN" altLang="en-US" sz="1200" dirty="0">
                <a:solidFill>
                  <a:schemeClr val="bg1"/>
                </a:solidFill>
                <a:latin typeface="黑体" panose="02010609060101010101" pitchFamily="49" charset="-122"/>
                <a:ea typeface="黑体" panose="02010609060101010101" pitchFamily="49" charset="-122"/>
              </a:rPr>
              <a:t>年，启动北斗二号系统工程建设；</a:t>
            </a:r>
            <a:endParaRPr lang="en-US" altLang="zh-CN" sz="1200" dirty="0">
              <a:solidFill>
                <a:schemeClr val="bg1"/>
              </a:solidFill>
              <a:latin typeface="黑体" panose="02010609060101010101" pitchFamily="49" charset="-122"/>
              <a:ea typeface="黑体" panose="02010609060101010101" pitchFamily="49" charset="-122"/>
            </a:endParaRPr>
          </a:p>
          <a:p>
            <a:pPr marL="0" lvl="0" indent="0" defTabSz="685800" eaLnBrk="1" hangingPunct="1">
              <a:lnSpc>
                <a:spcPct val="150000"/>
              </a:lnSpc>
              <a:spcBef>
                <a:spcPts val="0"/>
              </a:spcBef>
              <a:spcAft>
                <a:spcPts val="0"/>
              </a:spcAft>
              <a:buClrTx/>
              <a:buSzTx/>
              <a:buFontTx/>
              <a:buNone/>
              <a:defRPr/>
            </a:pPr>
            <a:r>
              <a:rPr lang="en-US" altLang="zh-CN" sz="1200" dirty="0">
                <a:solidFill>
                  <a:schemeClr val="bg1"/>
                </a:solidFill>
                <a:latin typeface="黑体" panose="02010609060101010101" pitchFamily="49" charset="-122"/>
                <a:ea typeface="黑体" panose="02010609060101010101" pitchFamily="49" charset="-122"/>
              </a:rPr>
              <a:t>    2012</a:t>
            </a:r>
            <a:r>
              <a:rPr lang="zh-CN" altLang="en-US" sz="1200" dirty="0">
                <a:solidFill>
                  <a:schemeClr val="bg1"/>
                </a:solidFill>
                <a:latin typeface="黑体" panose="02010609060101010101" pitchFamily="49" charset="-122"/>
                <a:ea typeface="黑体" panose="02010609060101010101" pitchFamily="49" charset="-122"/>
              </a:rPr>
              <a:t>年年底，完成</a:t>
            </a:r>
            <a:r>
              <a:rPr lang="en-US" altLang="zh-CN" sz="1200" dirty="0">
                <a:solidFill>
                  <a:schemeClr val="bg1"/>
                </a:solidFill>
                <a:latin typeface="黑体" panose="02010609060101010101" pitchFamily="49" charset="-122"/>
                <a:ea typeface="黑体" panose="02010609060101010101" pitchFamily="49" charset="-122"/>
              </a:rPr>
              <a:t>14</a:t>
            </a:r>
            <a:r>
              <a:rPr lang="zh-CN" altLang="en-US" sz="1200" dirty="0">
                <a:solidFill>
                  <a:schemeClr val="bg1"/>
                </a:solidFill>
                <a:latin typeface="黑体" panose="02010609060101010101" pitchFamily="49" charset="-122"/>
                <a:ea typeface="黑体" panose="02010609060101010101" pitchFamily="49" charset="-122"/>
              </a:rPr>
              <a:t>颗卫星（</a:t>
            </a:r>
            <a:r>
              <a:rPr lang="en-US" altLang="zh-CN" sz="1200" dirty="0">
                <a:solidFill>
                  <a:schemeClr val="bg1"/>
                </a:solidFill>
                <a:latin typeface="黑体" panose="02010609060101010101" pitchFamily="49" charset="-122"/>
                <a:ea typeface="黑体" panose="02010609060101010101" pitchFamily="49" charset="-122"/>
              </a:rPr>
              <a:t>5</a:t>
            </a:r>
            <a:r>
              <a:rPr lang="zh-CN" altLang="en-US" sz="1200" dirty="0">
                <a:solidFill>
                  <a:schemeClr val="bg1"/>
                </a:solidFill>
                <a:latin typeface="黑体" panose="02010609060101010101" pitchFamily="49" charset="-122"/>
                <a:ea typeface="黑体" panose="02010609060101010101" pitchFamily="49" charset="-122"/>
              </a:rPr>
              <a:t>颗地球静止轨道卫星、</a:t>
            </a:r>
            <a:r>
              <a:rPr lang="en-US" altLang="zh-CN" sz="1200" dirty="0">
                <a:solidFill>
                  <a:schemeClr val="bg1"/>
                </a:solidFill>
                <a:latin typeface="黑体" panose="02010609060101010101" pitchFamily="49" charset="-122"/>
                <a:ea typeface="黑体" panose="02010609060101010101" pitchFamily="49" charset="-122"/>
              </a:rPr>
              <a:t>5</a:t>
            </a:r>
            <a:r>
              <a:rPr lang="zh-CN" altLang="en-US" sz="1200" dirty="0">
                <a:solidFill>
                  <a:schemeClr val="bg1"/>
                </a:solidFill>
                <a:latin typeface="黑体" panose="02010609060101010101" pitchFamily="49" charset="-122"/>
                <a:ea typeface="黑体" panose="02010609060101010101" pitchFamily="49" charset="-122"/>
              </a:rPr>
              <a:t>颗倾斜地球同步轨道卫星和</a:t>
            </a:r>
            <a:r>
              <a:rPr lang="en-US" altLang="zh-CN" sz="1200" dirty="0">
                <a:solidFill>
                  <a:schemeClr val="bg1"/>
                </a:solidFill>
                <a:latin typeface="黑体" panose="02010609060101010101" pitchFamily="49" charset="-122"/>
                <a:ea typeface="黑体" panose="02010609060101010101" pitchFamily="49" charset="-122"/>
              </a:rPr>
              <a:t>4</a:t>
            </a:r>
            <a:r>
              <a:rPr lang="zh-CN" altLang="en-US" sz="1200" dirty="0">
                <a:solidFill>
                  <a:schemeClr val="bg1"/>
                </a:solidFill>
                <a:latin typeface="黑体" panose="02010609060101010101" pitchFamily="49" charset="-122"/>
                <a:ea typeface="黑体" panose="02010609060101010101" pitchFamily="49" charset="-122"/>
              </a:rPr>
              <a:t>颗中圆地球轨道卫星）发射组网。</a:t>
            </a:r>
            <a:endParaRPr lang="en-US" altLang="zh-CN" sz="1200" dirty="0">
              <a:solidFill>
                <a:schemeClr val="bg1"/>
              </a:solidFill>
              <a:latin typeface="黑体" panose="02010609060101010101" pitchFamily="49" charset="-122"/>
              <a:ea typeface="黑体" panose="02010609060101010101" pitchFamily="49" charset="-122"/>
            </a:endParaRPr>
          </a:p>
          <a:p>
            <a:pPr marL="0" lvl="0" indent="0" defTabSz="685800" eaLnBrk="1" hangingPunct="1">
              <a:lnSpc>
                <a:spcPct val="150000"/>
              </a:lnSpc>
              <a:spcBef>
                <a:spcPts val="0"/>
              </a:spcBef>
              <a:spcAft>
                <a:spcPts val="0"/>
              </a:spcAft>
              <a:buClrTx/>
              <a:buSzTx/>
              <a:buFontTx/>
              <a:buNone/>
              <a:defRPr/>
            </a:pPr>
            <a:r>
              <a:rPr lang="en-US" altLang="zh-CN" sz="1200" dirty="0">
                <a:solidFill>
                  <a:schemeClr val="bg1"/>
                </a:solidFill>
                <a:latin typeface="黑体" panose="02010609060101010101" pitchFamily="49" charset="-122"/>
                <a:ea typeface="黑体" panose="02010609060101010101" pitchFamily="49" charset="-122"/>
              </a:rPr>
              <a:t>    </a:t>
            </a:r>
            <a:r>
              <a:rPr lang="zh-CN" altLang="en-US" sz="1200" dirty="0">
                <a:solidFill>
                  <a:schemeClr val="bg1"/>
                </a:solidFill>
                <a:latin typeface="黑体" panose="02010609060101010101" pitchFamily="49" charset="-122"/>
                <a:ea typeface="黑体" panose="02010609060101010101" pitchFamily="49" charset="-122"/>
              </a:rPr>
              <a:t>北斗二号系统在兼容北斗一号系统技术体制基础上，增加无源定位体制，为亚太地区用户提供定位、测速、授时和短报文通信服务。</a:t>
            </a:r>
            <a:endParaRPr lang="en-US" altLang="zh-CN" sz="1200" dirty="0">
              <a:solidFill>
                <a:schemeClr val="bg1"/>
              </a:solidFill>
              <a:latin typeface="黑体" panose="02010609060101010101" pitchFamily="49" charset="-122"/>
              <a:ea typeface="黑体" panose="02010609060101010101" pitchFamily="49" charset="-122"/>
            </a:endParaRPr>
          </a:p>
        </p:txBody>
      </p:sp>
      <p:sp>
        <p:nvSpPr>
          <p:cNvPr id="15" name="矩形 47">
            <a:extLst>
              <a:ext uri="{FF2B5EF4-FFF2-40B4-BE49-F238E27FC236}">
                <a16:creationId xmlns:a16="http://schemas.microsoft.com/office/drawing/2014/main" id="{3AE98072-D932-1BB4-F90B-4728B744F715}"/>
              </a:ext>
            </a:extLst>
          </p:cNvPr>
          <p:cNvSpPr/>
          <p:nvPr/>
        </p:nvSpPr>
        <p:spPr>
          <a:xfrm>
            <a:off x="8153730" y="2657923"/>
            <a:ext cx="1620938" cy="651452"/>
          </a:xfrm>
          <a:prstGeom prst="rect">
            <a:avLst/>
          </a:prstGeom>
          <a:noFill/>
          <a:ln w="9525">
            <a:noFill/>
          </a:ln>
        </p:spPr>
        <p:txBody>
          <a:bodyPr wrap="none" lIns="91431" tIns="45716" rIns="91431" bIns="45716">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00000"/>
              </a:lnSpc>
              <a:spcBef>
                <a:spcPts val="1000"/>
              </a:spcBef>
              <a:buNone/>
            </a:pPr>
            <a:r>
              <a:rPr lang="zh-CN" altLang="en-US" sz="1400" b="1" dirty="0">
                <a:solidFill>
                  <a:schemeClr val="bg1"/>
                </a:solidFill>
                <a:latin typeface="微软雅黑" panose="020B0503020204020204" charset="-122"/>
                <a:ea typeface="微软雅黑" panose="020B0503020204020204" charset="-122"/>
                <a:sym typeface="+mn-ea"/>
              </a:rPr>
              <a:t>建设北斗三号系统</a:t>
            </a:r>
            <a:endParaRPr lang="en-US" altLang="zh-CN" sz="1400" b="1" dirty="0">
              <a:solidFill>
                <a:schemeClr val="bg1"/>
              </a:solidFill>
              <a:latin typeface="微软雅黑" panose="020B0503020204020204" charset="-122"/>
              <a:ea typeface="微软雅黑" panose="020B0503020204020204" charset="-122"/>
              <a:sym typeface="+mn-ea"/>
            </a:endParaRPr>
          </a:p>
          <a:p>
            <a:pPr marL="0" lvl="0" indent="0" algn="ctr" eaLnBrk="1" hangingPunct="1">
              <a:lnSpc>
                <a:spcPct val="100000"/>
              </a:lnSpc>
              <a:spcBef>
                <a:spcPts val="1000"/>
              </a:spcBef>
              <a:buNone/>
            </a:pPr>
            <a:r>
              <a:rPr lang="zh-CN" altLang="en-US" sz="1400" b="1" dirty="0">
                <a:solidFill>
                  <a:schemeClr val="bg1"/>
                </a:solidFill>
                <a:latin typeface="微软雅黑" panose="020B0503020204020204" charset="-122"/>
                <a:ea typeface="微软雅黑" panose="020B0503020204020204" charset="-122"/>
                <a:sym typeface="+mn-ea"/>
              </a:rPr>
              <a:t>向全球提供服务</a:t>
            </a:r>
            <a:endParaRPr lang="en-US" altLang="zh-CN" sz="2000" dirty="0">
              <a:solidFill>
                <a:schemeClr val="bg1"/>
              </a:solidFill>
              <a:sym typeface="方正兰亭黑_GBK" pitchFamily="2" charset="-122"/>
            </a:endParaRPr>
          </a:p>
        </p:txBody>
      </p:sp>
      <p:sp>
        <p:nvSpPr>
          <p:cNvPr id="16" name="矩形 47">
            <a:extLst>
              <a:ext uri="{FF2B5EF4-FFF2-40B4-BE49-F238E27FC236}">
                <a16:creationId xmlns:a16="http://schemas.microsoft.com/office/drawing/2014/main" id="{17D6B626-02BA-E5F9-2F94-F6F186523C22}"/>
              </a:ext>
            </a:extLst>
          </p:cNvPr>
          <p:cNvSpPr/>
          <p:nvPr/>
        </p:nvSpPr>
        <p:spPr>
          <a:xfrm>
            <a:off x="7633475" y="3216469"/>
            <a:ext cx="3080246" cy="2265036"/>
          </a:xfrm>
          <a:prstGeom prst="rect">
            <a:avLst/>
          </a:prstGeom>
          <a:noFill/>
          <a:ln w="9525">
            <a:noFill/>
          </a:ln>
        </p:spPr>
        <p:txBody>
          <a:bodyPr wrap="square" lIns="91431" tIns="45716" rIns="91431" bIns="45716">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defTabSz="685800" eaLnBrk="1" hangingPunct="1">
              <a:lnSpc>
                <a:spcPct val="150000"/>
              </a:lnSpc>
              <a:spcBef>
                <a:spcPts val="0"/>
              </a:spcBef>
              <a:spcAft>
                <a:spcPts val="0"/>
              </a:spcAft>
              <a:buClrTx/>
              <a:buSzTx/>
              <a:buFontTx/>
              <a:buNone/>
              <a:defRPr/>
            </a:pPr>
            <a:r>
              <a:rPr lang="zh-CN" altLang="en-US" sz="1200" dirty="0">
                <a:solidFill>
                  <a:schemeClr val="bg1"/>
                </a:solidFill>
              </a:rPr>
              <a:t>       </a:t>
            </a:r>
            <a:r>
              <a:rPr lang="en-US" altLang="zh-CN" sz="1200" dirty="0">
                <a:solidFill>
                  <a:schemeClr val="bg1"/>
                </a:solidFill>
                <a:latin typeface="黑体" panose="02010609060101010101" pitchFamily="49" charset="-122"/>
                <a:ea typeface="黑体" panose="02010609060101010101" pitchFamily="49" charset="-122"/>
              </a:rPr>
              <a:t>2009</a:t>
            </a:r>
            <a:r>
              <a:rPr lang="zh-CN" altLang="en-US" sz="1200" dirty="0">
                <a:solidFill>
                  <a:schemeClr val="bg1"/>
                </a:solidFill>
                <a:latin typeface="黑体" panose="02010609060101010101" pitchFamily="49" charset="-122"/>
                <a:ea typeface="黑体" panose="02010609060101010101" pitchFamily="49" charset="-122"/>
              </a:rPr>
              <a:t>年，启动北斗三号系统建设；</a:t>
            </a:r>
            <a:endParaRPr lang="en-US" altLang="zh-CN" sz="1200" dirty="0">
              <a:solidFill>
                <a:schemeClr val="bg1"/>
              </a:solidFill>
              <a:latin typeface="黑体" panose="02010609060101010101" pitchFamily="49" charset="-122"/>
              <a:ea typeface="黑体" panose="02010609060101010101" pitchFamily="49" charset="-122"/>
            </a:endParaRPr>
          </a:p>
          <a:p>
            <a:pPr marL="0" lvl="0" indent="0" defTabSz="685800" eaLnBrk="1" hangingPunct="1">
              <a:lnSpc>
                <a:spcPct val="150000"/>
              </a:lnSpc>
              <a:spcBef>
                <a:spcPts val="0"/>
              </a:spcBef>
              <a:spcAft>
                <a:spcPts val="0"/>
              </a:spcAft>
              <a:buClrTx/>
              <a:buSzTx/>
              <a:buFontTx/>
              <a:buNone/>
              <a:defRPr/>
            </a:pPr>
            <a:r>
              <a:rPr lang="en-US" altLang="zh-CN" sz="1200" dirty="0">
                <a:solidFill>
                  <a:schemeClr val="bg1"/>
                </a:solidFill>
                <a:latin typeface="黑体" panose="02010609060101010101" pitchFamily="49" charset="-122"/>
                <a:ea typeface="黑体" panose="02010609060101010101" pitchFamily="49" charset="-122"/>
              </a:rPr>
              <a:t>    2018</a:t>
            </a:r>
            <a:r>
              <a:rPr lang="zh-CN" altLang="en-US" sz="1200" dirty="0">
                <a:solidFill>
                  <a:schemeClr val="bg1"/>
                </a:solidFill>
                <a:latin typeface="黑体" panose="02010609060101010101" pitchFamily="49" charset="-122"/>
                <a:ea typeface="黑体" panose="02010609060101010101" pitchFamily="49" charset="-122"/>
              </a:rPr>
              <a:t>年年底，完成</a:t>
            </a:r>
            <a:r>
              <a:rPr lang="en-US" altLang="zh-CN" sz="1200" dirty="0">
                <a:solidFill>
                  <a:schemeClr val="bg1"/>
                </a:solidFill>
                <a:latin typeface="黑体" panose="02010609060101010101" pitchFamily="49" charset="-122"/>
                <a:ea typeface="黑体" panose="02010609060101010101" pitchFamily="49" charset="-122"/>
              </a:rPr>
              <a:t>19</a:t>
            </a:r>
            <a:r>
              <a:rPr lang="zh-CN" altLang="en-US" sz="1200" dirty="0">
                <a:solidFill>
                  <a:schemeClr val="bg1"/>
                </a:solidFill>
                <a:latin typeface="黑体" panose="02010609060101010101" pitchFamily="49" charset="-122"/>
                <a:ea typeface="黑体" panose="02010609060101010101" pitchFamily="49" charset="-122"/>
              </a:rPr>
              <a:t>颗卫星发射组网，完成基本系统建设，向全球提供服务；</a:t>
            </a:r>
            <a:endParaRPr lang="en-US" altLang="zh-CN" sz="1200" dirty="0">
              <a:solidFill>
                <a:schemeClr val="bg1"/>
              </a:solidFill>
              <a:latin typeface="黑体" panose="02010609060101010101" pitchFamily="49" charset="-122"/>
              <a:ea typeface="黑体" panose="02010609060101010101" pitchFamily="49" charset="-122"/>
            </a:endParaRPr>
          </a:p>
          <a:p>
            <a:pPr marL="0" indent="0" defTabSz="685800" eaLnBrk="1" hangingPunct="1">
              <a:lnSpc>
                <a:spcPct val="150000"/>
              </a:lnSpc>
              <a:spcBef>
                <a:spcPts val="0"/>
              </a:spcBef>
              <a:spcAft>
                <a:spcPts val="0"/>
              </a:spcAft>
              <a:buNone/>
              <a:defRPr/>
            </a:pPr>
            <a:r>
              <a:rPr lang="en-US" altLang="zh-CN" sz="1200" dirty="0">
                <a:solidFill>
                  <a:schemeClr val="bg1"/>
                </a:solidFill>
                <a:latin typeface="黑体" panose="02010609060101010101" pitchFamily="49" charset="-122"/>
                <a:ea typeface="黑体" panose="02010609060101010101" pitchFamily="49" charset="-122"/>
              </a:rPr>
              <a:t>    2020</a:t>
            </a:r>
            <a:r>
              <a:rPr lang="zh-CN" altLang="en-US" sz="1200" dirty="0">
                <a:solidFill>
                  <a:schemeClr val="bg1"/>
                </a:solidFill>
                <a:latin typeface="黑体" panose="02010609060101010101" pitchFamily="49" charset="-122"/>
                <a:ea typeface="黑体" panose="02010609060101010101" pitchFamily="49" charset="-122"/>
              </a:rPr>
              <a:t>年</a:t>
            </a:r>
            <a:r>
              <a:rPr lang="en-US" altLang="zh-CN" sz="1200" dirty="0">
                <a:solidFill>
                  <a:schemeClr val="bg1"/>
                </a:solidFill>
                <a:latin typeface="黑体" panose="02010609060101010101" pitchFamily="49" charset="-122"/>
                <a:ea typeface="黑体" panose="02010609060101010101" pitchFamily="49" charset="-122"/>
              </a:rPr>
              <a:t>6</a:t>
            </a:r>
            <a:r>
              <a:rPr lang="zh-CN" altLang="en-US" sz="1200" dirty="0">
                <a:solidFill>
                  <a:schemeClr val="bg1"/>
                </a:solidFill>
                <a:latin typeface="黑体" panose="02010609060101010101" pitchFamily="49" charset="-122"/>
                <a:ea typeface="黑体" panose="02010609060101010101" pitchFamily="49" charset="-122"/>
              </a:rPr>
              <a:t>月</a:t>
            </a:r>
            <a:r>
              <a:rPr lang="en-US" altLang="zh-CN" sz="1200" dirty="0">
                <a:solidFill>
                  <a:schemeClr val="bg1"/>
                </a:solidFill>
                <a:latin typeface="黑体" panose="02010609060101010101" pitchFamily="49" charset="-122"/>
                <a:ea typeface="黑体" panose="02010609060101010101" pitchFamily="49" charset="-122"/>
              </a:rPr>
              <a:t>23</a:t>
            </a:r>
            <a:r>
              <a:rPr lang="zh-CN" altLang="en-US" sz="1200" dirty="0">
                <a:solidFill>
                  <a:schemeClr val="bg1"/>
                </a:solidFill>
                <a:latin typeface="黑体" panose="02010609060101010101" pitchFamily="49" charset="-122"/>
                <a:ea typeface="黑体" panose="02010609060101010101" pitchFamily="49" charset="-122"/>
              </a:rPr>
              <a:t>日，北斗三号最后一颗全球组网卫星在西昌卫星发射中心成功点火升空。这</a:t>
            </a:r>
            <a:r>
              <a:rPr lang="zh-CN" altLang="zh-CN" sz="1200" dirty="0">
                <a:solidFill>
                  <a:schemeClr val="bg1"/>
                </a:solidFill>
                <a:latin typeface="黑体" panose="02010609060101010101" pitchFamily="49" charset="-122"/>
                <a:ea typeface="黑体" panose="02010609060101010101" pitchFamily="49" charset="-122"/>
              </a:rPr>
              <a:t>标志着中国北斗</a:t>
            </a:r>
            <a:r>
              <a:rPr lang="en-US" altLang="zh-CN" sz="1200" dirty="0">
                <a:solidFill>
                  <a:schemeClr val="bg1"/>
                </a:solidFill>
                <a:latin typeface="黑体" panose="02010609060101010101" pitchFamily="49" charset="-122"/>
                <a:ea typeface="黑体" panose="02010609060101010101" pitchFamily="49" charset="-122"/>
              </a:rPr>
              <a:t>“</a:t>
            </a:r>
            <a:r>
              <a:rPr lang="zh-CN" altLang="zh-CN" sz="1200" dirty="0">
                <a:solidFill>
                  <a:schemeClr val="bg1"/>
                </a:solidFill>
                <a:latin typeface="黑体" panose="02010609060101010101" pitchFamily="49" charset="-122"/>
                <a:ea typeface="黑体" panose="02010609060101010101" pitchFamily="49" charset="-122"/>
              </a:rPr>
              <a:t>三步走</a:t>
            </a:r>
            <a:r>
              <a:rPr lang="en-US" altLang="zh-CN" sz="1200" dirty="0">
                <a:solidFill>
                  <a:schemeClr val="bg1"/>
                </a:solidFill>
                <a:latin typeface="黑体" panose="02010609060101010101" pitchFamily="49" charset="-122"/>
                <a:ea typeface="黑体" panose="02010609060101010101" pitchFamily="49" charset="-122"/>
              </a:rPr>
              <a:t>”</a:t>
            </a:r>
            <a:r>
              <a:rPr lang="zh-CN" altLang="zh-CN" sz="1200" dirty="0">
                <a:solidFill>
                  <a:schemeClr val="bg1"/>
                </a:solidFill>
                <a:latin typeface="黑体" panose="02010609060101010101" pitchFamily="49" charset="-122"/>
                <a:ea typeface="黑体" panose="02010609060101010101" pitchFamily="49" charset="-122"/>
              </a:rPr>
              <a:t>发展战略圆满完成，中国成为世界上第三个独立拥有全球卫星导航系统的国家</a:t>
            </a:r>
            <a:endParaRPr lang="zh-CN" altLang="zh-CN" dirty="0">
              <a:solidFill>
                <a:schemeClr val="bg1"/>
              </a:solidFill>
              <a:latin typeface="黑体" panose="02010609060101010101" pitchFamily="49" charset="-122"/>
              <a:ea typeface="黑体" panose="02010609060101010101" pitchFamily="49" charset="-122"/>
            </a:endParaRPr>
          </a:p>
        </p:txBody>
      </p:sp>
      <p:sp>
        <p:nvSpPr>
          <p:cNvPr id="17" name="文本框 39">
            <a:extLst>
              <a:ext uri="{FF2B5EF4-FFF2-40B4-BE49-F238E27FC236}">
                <a16:creationId xmlns:a16="http://schemas.microsoft.com/office/drawing/2014/main" id="{F5B8C940-6B4A-8CF6-CCCD-980EAE79CC0F}"/>
              </a:ext>
            </a:extLst>
          </p:cNvPr>
          <p:cNvSpPr/>
          <p:nvPr/>
        </p:nvSpPr>
        <p:spPr>
          <a:xfrm>
            <a:off x="1493836" y="871599"/>
            <a:ext cx="8765976" cy="72898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eaLnBrk="1" hangingPunct="1">
              <a:lnSpc>
                <a:spcPct val="120000"/>
              </a:lnSpc>
              <a:spcBef>
                <a:spcPct val="0"/>
              </a:spcBef>
              <a:buNone/>
            </a:pPr>
            <a:r>
              <a:rPr lang="en-US" altLang="zh-CN" sz="1800" b="1" dirty="0">
                <a:solidFill>
                  <a:schemeClr val="bg1"/>
                </a:solidFill>
                <a:latin typeface="微软雅黑" panose="020B0503020204020204" charset="-122"/>
                <a:ea typeface="微软雅黑" panose="020B0503020204020204" charset="-122"/>
                <a:sym typeface="Arial" panose="020B0604020202020204" pitchFamily="34" charset="0"/>
              </a:rPr>
              <a:t>       </a:t>
            </a:r>
            <a:r>
              <a:rPr lang="zh-CN" altLang="en-US" sz="1800" b="1" dirty="0">
                <a:solidFill>
                  <a:schemeClr val="bg1"/>
                </a:solidFill>
                <a:latin typeface="微软雅黑" panose="020B0503020204020204" charset="-122"/>
                <a:ea typeface="微软雅黑" panose="020B0503020204020204" charset="-122"/>
                <a:sym typeface="Arial" panose="020B0604020202020204" pitchFamily="34" charset="0"/>
              </a:rPr>
              <a:t>中国高度重视北斗系统建设发展，自</a:t>
            </a:r>
            <a:r>
              <a:rPr lang="en-US" altLang="zh-CN" sz="1800" b="1" dirty="0">
                <a:solidFill>
                  <a:schemeClr val="bg1"/>
                </a:solidFill>
                <a:latin typeface="微软雅黑" panose="020B0503020204020204" charset="-122"/>
                <a:ea typeface="微软雅黑" panose="020B0503020204020204" charset="-122"/>
                <a:sym typeface="Arial" panose="020B0604020202020204" pitchFamily="34" charset="0"/>
              </a:rPr>
              <a:t>20</a:t>
            </a:r>
            <a:r>
              <a:rPr lang="zh-CN" altLang="en-US" sz="1800" b="1" dirty="0">
                <a:solidFill>
                  <a:schemeClr val="bg1"/>
                </a:solidFill>
                <a:latin typeface="微软雅黑" panose="020B0503020204020204" charset="-122"/>
                <a:ea typeface="微软雅黑" panose="020B0503020204020204" charset="-122"/>
                <a:sym typeface="Arial" panose="020B0604020202020204" pitchFamily="34" charset="0"/>
              </a:rPr>
              <a:t>世纪</a:t>
            </a:r>
            <a:r>
              <a:rPr lang="en-US" altLang="zh-CN" sz="1800" b="1" dirty="0">
                <a:solidFill>
                  <a:schemeClr val="bg1"/>
                </a:solidFill>
                <a:latin typeface="微软雅黑" panose="020B0503020204020204" charset="-122"/>
                <a:ea typeface="微软雅黑" panose="020B0503020204020204" charset="-122"/>
                <a:sym typeface="Arial" panose="020B0604020202020204" pitchFamily="34" charset="0"/>
              </a:rPr>
              <a:t>80</a:t>
            </a:r>
            <a:r>
              <a:rPr lang="zh-CN" altLang="en-US" sz="1800" b="1" dirty="0">
                <a:solidFill>
                  <a:schemeClr val="bg1"/>
                </a:solidFill>
                <a:latin typeface="微软雅黑" panose="020B0503020204020204" charset="-122"/>
                <a:ea typeface="微软雅黑" panose="020B0503020204020204" charset="-122"/>
                <a:sym typeface="Arial" panose="020B0604020202020204" pitchFamily="34" charset="0"/>
              </a:rPr>
              <a:t>年代开始探索适合国情的卫星导航系统发展道路，形成了“三步走”发展战略</a:t>
            </a:r>
            <a:r>
              <a:rPr lang="en-US" altLang="zh-CN" sz="1800" b="1" dirty="0">
                <a:solidFill>
                  <a:schemeClr val="bg1"/>
                </a:solidFill>
                <a:latin typeface="微软雅黑" panose="020B0503020204020204" charset="-122"/>
                <a:ea typeface="微软雅黑" panose="020B0503020204020204" charset="-122"/>
                <a:sym typeface="Arial" panose="020B0604020202020204" pitchFamily="34" charset="0"/>
              </a:rPr>
              <a:t>,</a:t>
            </a:r>
            <a:r>
              <a:rPr lang="zh-CN" altLang="en-US" sz="1800" b="1" dirty="0">
                <a:solidFill>
                  <a:schemeClr val="bg1"/>
                </a:solidFill>
                <a:latin typeface="微软雅黑" panose="020B0503020204020204" charset="-122"/>
                <a:ea typeface="微软雅黑" panose="020B0503020204020204" charset="-122"/>
                <a:sym typeface="Arial" panose="020B0604020202020204" pitchFamily="34" charset="0"/>
              </a:rPr>
              <a:t>具体介绍如下：</a:t>
            </a:r>
            <a:endParaRPr lang="en-US" altLang="zh-CN" sz="1800" b="1" baseline="-3000"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19" name="矩形 18">
            <a:extLst>
              <a:ext uri="{FF2B5EF4-FFF2-40B4-BE49-F238E27FC236}">
                <a16:creationId xmlns:a16="http://schemas.microsoft.com/office/drawing/2014/main" id="{3D122496-E48A-C812-AC30-AF9F978E2465}"/>
              </a:ext>
            </a:extLst>
          </p:cNvPr>
          <p:cNvSpPr/>
          <p:nvPr/>
        </p:nvSpPr>
        <p:spPr>
          <a:xfrm>
            <a:off x="719542" y="1678770"/>
            <a:ext cx="10752915" cy="4488526"/>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EE60261F-D22B-BE41-B409-572094B7C1FD}"/>
              </a:ext>
            </a:extLst>
          </p:cNvPr>
          <p:cNvPicPr>
            <a:picLocks noChangeAspect="1"/>
          </p:cNvPicPr>
          <p:nvPr/>
        </p:nvPicPr>
        <p:blipFill rotWithShape="1">
          <a:blip r:embed="rId3">
            <a:extLst>
              <a:ext uri="{28A0092B-C50C-407E-A947-70E740481C1C}">
                <a14:useLocalDpi xmlns:a14="http://schemas.microsoft.com/office/drawing/2010/main" val="0"/>
              </a:ext>
            </a:extLst>
          </a:blip>
          <a:srcRect l="4753" t="21844" r="4800" b="23048"/>
          <a:stretch/>
        </p:blipFill>
        <p:spPr>
          <a:xfrm>
            <a:off x="10218624" y="6233099"/>
            <a:ext cx="1956287" cy="624901"/>
          </a:xfrm>
          <a:prstGeom prst="rect">
            <a:avLst/>
          </a:prstGeom>
        </p:spPr>
      </p:pic>
    </p:spTree>
    <p:extLst>
      <p:ext uri="{BB962C8B-B14F-4D97-AF65-F5344CB8AC3E}">
        <p14:creationId xmlns:p14="http://schemas.microsoft.com/office/powerpoint/2010/main" val="270132263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50" fill="hold"/>
                                        <p:tgtEl>
                                          <p:spTgt spid="3"/>
                                        </p:tgtEl>
                                        <p:attrNameLst>
                                          <p:attrName>ppt_w</p:attrName>
                                        </p:attrNameLst>
                                      </p:cBhvr>
                                      <p:tavLst>
                                        <p:tav tm="0">
                                          <p:val>
                                            <p:fltVal val="0"/>
                                          </p:val>
                                        </p:tav>
                                        <p:tav tm="100000">
                                          <p:val>
                                            <p:strVal val="#ppt_w"/>
                                          </p:val>
                                        </p:tav>
                                      </p:tavLst>
                                    </p:anim>
                                    <p:anim calcmode="lin" valueType="num">
                                      <p:cBhvr>
                                        <p:cTn id="8" dur="150" fill="hold"/>
                                        <p:tgtEl>
                                          <p:spTgt spid="3"/>
                                        </p:tgtEl>
                                        <p:attrNameLst>
                                          <p:attrName>ppt_h</p:attrName>
                                        </p:attrNameLst>
                                      </p:cBhvr>
                                      <p:tavLst>
                                        <p:tav tm="0">
                                          <p:val>
                                            <p:fltVal val="0"/>
                                          </p:val>
                                        </p:tav>
                                        <p:tav tm="100000">
                                          <p:val>
                                            <p:strVal val="#ppt_h"/>
                                          </p:val>
                                        </p:tav>
                                      </p:tavLst>
                                    </p:anim>
                                    <p:animEffect transition="in" filter="fade">
                                      <p:cBhvr>
                                        <p:cTn id="9" dur="150"/>
                                        <p:tgtEl>
                                          <p:spTgt spid="3"/>
                                        </p:tgtEl>
                                      </p:cBhvr>
                                    </p:animEffect>
                                  </p:childTnLst>
                                </p:cTn>
                              </p:par>
                            </p:childTnLst>
                          </p:cTn>
                        </p:par>
                        <p:par>
                          <p:cTn id="10" fill="hold">
                            <p:stCondLst>
                              <p:cond delay="15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150"/>
                                        <p:tgtEl>
                                          <p:spTgt spid="2"/>
                                        </p:tgtEl>
                                      </p:cBhvr>
                                    </p:animEffect>
                                  </p:childTnLst>
                                </p:cTn>
                              </p:par>
                            </p:childTnLst>
                          </p:cTn>
                        </p:par>
                        <p:par>
                          <p:cTn id="14" fill="hold">
                            <p:stCondLst>
                              <p:cond delay="300"/>
                            </p:stCondLst>
                            <p:childTnLst>
                              <p:par>
                                <p:cTn id="15" presetID="53" presetClass="entr" presetSubtype="16"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50" fill="hold"/>
                                        <p:tgtEl>
                                          <p:spTgt spid="17"/>
                                        </p:tgtEl>
                                        <p:attrNameLst>
                                          <p:attrName>ppt_w</p:attrName>
                                        </p:attrNameLst>
                                      </p:cBhvr>
                                      <p:tavLst>
                                        <p:tav tm="0">
                                          <p:val>
                                            <p:fltVal val="0"/>
                                          </p:val>
                                        </p:tav>
                                        <p:tav tm="100000">
                                          <p:val>
                                            <p:strVal val="#ppt_w"/>
                                          </p:val>
                                        </p:tav>
                                      </p:tavLst>
                                    </p:anim>
                                    <p:anim calcmode="lin" valueType="num">
                                      <p:cBhvr>
                                        <p:cTn id="18" dur="150" fill="hold"/>
                                        <p:tgtEl>
                                          <p:spTgt spid="17"/>
                                        </p:tgtEl>
                                        <p:attrNameLst>
                                          <p:attrName>ppt_h</p:attrName>
                                        </p:attrNameLst>
                                      </p:cBhvr>
                                      <p:tavLst>
                                        <p:tav tm="0">
                                          <p:val>
                                            <p:fltVal val="0"/>
                                          </p:val>
                                        </p:tav>
                                        <p:tav tm="100000">
                                          <p:val>
                                            <p:strVal val="#ppt_h"/>
                                          </p:val>
                                        </p:tav>
                                      </p:tavLst>
                                    </p:anim>
                                    <p:animEffect transition="in" filter="fade">
                                      <p:cBhvr>
                                        <p:cTn id="19" dur="150"/>
                                        <p:tgtEl>
                                          <p:spTgt spid="17"/>
                                        </p:tgtEl>
                                      </p:cBhvr>
                                    </p:animEffect>
                                  </p:childTnLst>
                                </p:cTn>
                              </p:par>
                            </p:childTnLst>
                          </p:cTn>
                        </p:par>
                        <p:par>
                          <p:cTn id="20" fill="hold">
                            <p:stCondLst>
                              <p:cond delay="450"/>
                            </p:stCondLst>
                            <p:childTnLst>
                              <p:par>
                                <p:cTn id="21" presetID="22" presetClass="entr" presetSubtype="8" fill="hold" grpId="0" nodeType="afterEffect">
                                  <p:stCondLst>
                                    <p:cond delay="250"/>
                                  </p:stCondLst>
                                  <p:childTnLst>
                                    <p:set>
                                      <p:cBhvr>
                                        <p:cTn id="22" dur="1" fill="hold">
                                          <p:stCondLst>
                                            <p:cond delay="0"/>
                                          </p:stCondLst>
                                        </p:cTn>
                                        <p:tgtEl>
                                          <p:spTgt spid="4"/>
                                        </p:tgtEl>
                                        <p:attrNameLst>
                                          <p:attrName>style.visibility</p:attrName>
                                        </p:attrNameLst>
                                      </p:cBhvr>
                                      <p:to>
                                        <p:strVal val="visible"/>
                                      </p:to>
                                    </p:set>
                                    <p:animEffect filter="wipe(left)">
                                      <p:cBhvr>
                                        <p:cTn id="23" dur="150"/>
                                        <p:tgtEl>
                                          <p:spTgt spid="4"/>
                                        </p:tgtEl>
                                      </p:cBhvr>
                                    </p:animEffect>
                                  </p:childTnLst>
                                </p:cTn>
                              </p:par>
                            </p:childTnLst>
                          </p:cTn>
                        </p:par>
                        <p:par>
                          <p:cTn id="24" fill="hold">
                            <p:stCondLst>
                              <p:cond delay="850"/>
                            </p:stCondLst>
                            <p:childTnLst>
                              <p:par>
                                <p:cTn id="25" presetID="53" presetClass="entr" presetSubtype="16"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150" fill="hold"/>
                                        <p:tgtEl>
                                          <p:spTgt spid="9"/>
                                        </p:tgtEl>
                                        <p:attrNameLst>
                                          <p:attrName>ppt_w</p:attrName>
                                        </p:attrNameLst>
                                      </p:cBhvr>
                                      <p:tavLst>
                                        <p:tav tm="0">
                                          <p:val>
                                            <p:fltVal val="0"/>
                                          </p:val>
                                        </p:tav>
                                        <p:tav tm="100000">
                                          <p:val>
                                            <p:strVal val="#ppt_w"/>
                                          </p:val>
                                        </p:tav>
                                      </p:tavLst>
                                    </p:anim>
                                    <p:anim calcmode="lin" valueType="num">
                                      <p:cBhvr>
                                        <p:cTn id="28" dur="150" fill="hold"/>
                                        <p:tgtEl>
                                          <p:spTgt spid="9"/>
                                        </p:tgtEl>
                                        <p:attrNameLst>
                                          <p:attrName>ppt_h</p:attrName>
                                        </p:attrNameLst>
                                      </p:cBhvr>
                                      <p:tavLst>
                                        <p:tav tm="0">
                                          <p:val>
                                            <p:fltVal val="0"/>
                                          </p:val>
                                        </p:tav>
                                        <p:tav tm="100000">
                                          <p:val>
                                            <p:strVal val="#ppt_h"/>
                                          </p:val>
                                        </p:tav>
                                      </p:tavLst>
                                    </p:anim>
                                    <p:animEffect transition="in" filter="fade">
                                      <p:cBhvr>
                                        <p:cTn id="29" dur="150"/>
                                        <p:tgtEl>
                                          <p:spTgt spid="9"/>
                                        </p:tgtEl>
                                      </p:cBhvr>
                                    </p:animEffect>
                                  </p:childTnLst>
                                </p:cTn>
                              </p:par>
                            </p:childTnLst>
                          </p:cTn>
                        </p:par>
                        <p:par>
                          <p:cTn id="30" fill="hold">
                            <p:stCondLst>
                              <p:cond delay="1000"/>
                            </p:stCondLst>
                            <p:childTnLst>
                              <p:par>
                                <p:cTn id="31" presetID="53" presetClass="entr" presetSubtype="16"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150" fill="hold"/>
                                        <p:tgtEl>
                                          <p:spTgt spid="7"/>
                                        </p:tgtEl>
                                        <p:attrNameLst>
                                          <p:attrName>ppt_w</p:attrName>
                                        </p:attrNameLst>
                                      </p:cBhvr>
                                      <p:tavLst>
                                        <p:tav tm="0">
                                          <p:val>
                                            <p:fltVal val="0"/>
                                          </p:val>
                                        </p:tav>
                                        <p:tav tm="100000">
                                          <p:val>
                                            <p:strVal val="#ppt_w"/>
                                          </p:val>
                                        </p:tav>
                                      </p:tavLst>
                                    </p:anim>
                                    <p:anim calcmode="lin" valueType="num">
                                      <p:cBhvr>
                                        <p:cTn id="34" dur="150" fill="hold"/>
                                        <p:tgtEl>
                                          <p:spTgt spid="7"/>
                                        </p:tgtEl>
                                        <p:attrNameLst>
                                          <p:attrName>ppt_h</p:attrName>
                                        </p:attrNameLst>
                                      </p:cBhvr>
                                      <p:tavLst>
                                        <p:tav tm="0">
                                          <p:val>
                                            <p:fltVal val="0"/>
                                          </p:val>
                                        </p:tav>
                                        <p:tav tm="100000">
                                          <p:val>
                                            <p:strVal val="#ppt_h"/>
                                          </p:val>
                                        </p:tav>
                                      </p:tavLst>
                                    </p:anim>
                                    <p:animEffect transition="in" filter="fade">
                                      <p:cBhvr>
                                        <p:cTn id="35" dur="150"/>
                                        <p:tgtEl>
                                          <p:spTgt spid="7"/>
                                        </p:tgtEl>
                                      </p:cBhvr>
                                    </p:animEffect>
                                  </p:childTnLst>
                                </p:cTn>
                              </p:par>
                            </p:childTnLst>
                          </p:cTn>
                        </p:par>
                        <p:par>
                          <p:cTn id="36" fill="hold">
                            <p:stCondLst>
                              <p:cond delay="1150"/>
                            </p:stCondLst>
                            <p:childTnLst>
                              <p:par>
                                <p:cTn id="37" presetID="14" presetClass="entr" presetSubtype="5"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randombar(vertical)">
                                      <p:cBhvr>
                                        <p:cTn id="39" dur="150"/>
                                        <p:tgtEl>
                                          <p:spTgt spid="11"/>
                                        </p:tgtEl>
                                      </p:cBhvr>
                                    </p:animEffect>
                                  </p:childTnLst>
                                </p:cTn>
                              </p:par>
                              <p:par>
                                <p:cTn id="40" presetID="14" presetClass="entr" presetSubtype="5"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randombar(vertical)">
                                      <p:cBhvr>
                                        <p:cTn id="42" dur="150"/>
                                        <p:tgtEl>
                                          <p:spTgt spid="12"/>
                                        </p:tgtEl>
                                      </p:cBhvr>
                                    </p:animEffect>
                                  </p:childTnLst>
                                </p:cTn>
                              </p:par>
                            </p:childTnLst>
                          </p:cTn>
                        </p:par>
                        <p:par>
                          <p:cTn id="43" fill="hold">
                            <p:stCondLst>
                              <p:cond delay="1300"/>
                            </p:stCondLst>
                            <p:childTnLst>
                              <p:par>
                                <p:cTn id="44" presetID="53" presetClass="entr" presetSubtype="16"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150" fill="hold"/>
                                        <p:tgtEl>
                                          <p:spTgt spid="8"/>
                                        </p:tgtEl>
                                        <p:attrNameLst>
                                          <p:attrName>ppt_w</p:attrName>
                                        </p:attrNameLst>
                                      </p:cBhvr>
                                      <p:tavLst>
                                        <p:tav tm="0">
                                          <p:val>
                                            <p:fltVal val="0"/>
                                          </p:val>
                                        </p:tav>
                                        <p:tav tm="100000">
                                          <p:val>
                                            <p:strVal val="#ppt_w"/>
                                          </p:val>
                                        </p:tav>
                                      </p:tavLst>
                                    </p:anim>
                                    <p:anim calcmode="lin" valueType="num">
                                      <p:cBhvr>
                                        <p:cTn id="47" dur="150" fill="hold"/>
                                        <p:tgtEl>
                                          <p:spTgt spid="8"/>
                                        </p:tgtEl>
                                        <p:attrNameLst>
                                          <p:attrName>ppt_h</p:attrName>
                                        </p:attrNameLst>
                                      </p:cBhvr>
                                      <p:tavLst>
                                        <p:tav tm="0">
                                          <p:val>
                                            <p:fltVal val="0"/>
                                          </p:val>
                                        </p:tav>
                                        <p:tav tm="100000">
                                          <p:val>
                                            <p:strVal val="#ppt_h"/>
                                          </p:val>
                                        </p:tav>
                                      </p:tavLst>
                                    </p:anim>
                                    <p:animEffect transition="in" filter="fade">
                                      <p:cBhvr>
                                        <p:cTn id="48" dur="150"/>
                                        <p:tgtEl>
                                          <p:spTgt spid="8"/>
                                        </p:tgtEl>
                                      </p:cBhvr>
                                    </p:animEffect>
                                  </p:childTnLst>
                                </p:cTn>
                              </p:par>
                            </p:childTnLst>
                          </p:cTn>
                        </p:par>
                        <p:par>
                          <p:cTn id="49" fill="hold">
                            <p:stCondLst>
                              <p:cond delay="1450"/>
                            </p:stCondLst>
                            <p:childTnLst>
                              <p:par>
                                <p:cTn id="50" presetID="53" presetClass="entr" presetSubtype="16" fill="hold" grpId="0" nodeType="after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150" fill="hold"/>
                                        <p:tgtEl>
                                          <p:spTgt spid="5"/>
                                        </p:tgtEl>
                                        <p:attrNameLst>
                                          <p:attrName>ppt_w</p:attrName>
                                        </p:attrNameLst>
                                      </p:cBhvr>
                                      <p:tavLst>
                                        <p:tav tm="0">
                                          <p:val>
                                            <p:fltVal val="0"/>
                                          </p:val>
                                        </p:tav>
                                        <p:tav tm="100000">
                                          <p:val>
                                            <p:strVal val="#ppt_w"/>
                                          </p:val>
                                        </p:tav>
                                      </p:tavLst>
                                    </p:anim>
                                    <p:anim calcmode="lin" valueType="num">
                                      <p:cBhvr>
                                        <p:cTn id="53" dur="150" fill="hold"/>
                                        <p:tgtEl>
                                          <p:spTgt spid="5"/>
                                        </p:tgtEl>
                                        <p:attrNameLst>
                                          <p:attrName>ppt_h</p:attrName>
                                        </p:attrNameLst>
                                      </p:cBhvr>
                                      <p:tavLst>
                                        <p:tav tm="0">
                                          <p:val>
                                            <p:fltVal val="0"/>
                                          </p:val>
                                        </p:tav>
                                        <p:tav tm="100000">
                                          <p:val>
                                            <p:strVal val="#ppt_h"/>
                                          </p:val>
                                        </p:tav>
                                      </p:tavLst>
                                    </p:anim>
                                    <p:animEffect transition="in" filter="fade">
                                      <p:cBhvr>
                                        <p:cTn id="54" dur="150"/>
                                        <p:tgtEl>
                                          <p:spTgt spid="5"/>
                                        </p:tgtEl>
                                      </p:cBhvr>
                                    </p:animEffect>
                                  </p:childTnLst>
                                </p:cTn>
                              </p:par>
                            </p:childTnLst>
                          </p:cTn>
                        </p:par>
                        <p:par>
                          <p:cTn id="55" fill="hold">
                            <p:stCondLst>
                              <p:cond delay="1600"/>
                            </p:stCondLst>
                            <p:childTnLst>
                              <p:par>
                                <p:cTn id="56" presetID="14" presetClass="entr" presetSubtype="5"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randombar(vertical)">
                                      <p:cBhvr>
                                        <p:cTn id="58" dur="150"/>
                                        <p:tgtEl>
                                          <p:spTgt spid="13"/>
                                        </p:tgtEl>
                                      </p:cBhvr>
                                    </p:animEffect>
                                  </p:childTnLst>
                                </p:cTn>
                              </p:par>
                              <p:par>
                                <p:cTn id="59" presetID="14" presetClass="entr" presetSubtype="5"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randombar(vertical)">
                                      <p:cBhvr>
                                        <p:cTn id="61" dur="150"/>
                                        <p:tgtEl>
                                          <p:spTgt spid="14"/>
                                        </p:tgtEl>
                                      </p:cBhvr>
                                    </p:animEffect>
                                  </p:childTnLst>
                                </p:cTn>
                              </p:par>
                            </p:childTnLst>
                          </p:cTn>
                        </p:par>
                        <p:par>
                          <p:cTn id="62" fill="hold">
                            <p:stCondLst>
                              <p:cond delay="1750"/>
                            </p:stCondLst>
                            <p:childTnLst>
                              <p:par>
                                <p:cTn id="63" presetID="53" presetClass="entr" presetSubtype="16" fill="hold" grpId="0" nodeType="afterEffect">
                                  <p:stCondLst>
                                    <p:cond delay="0"/>
                                  </p:stCondLst>
                                  <p:childTnLst>
                                    <p:set>
                                      <p:cBhvr>
                                        <p:cTn id="64" dur="1" fill="hold">
                                          <p:stCondLst>
                                            <p:cond delay="0"/>
                                          </p:stCondLst>
                                        </p:cTn>
                                        <p:tgtEl>
                                          <p:spTgt spid="10"/>
                                        </p:tgtEl>
                                        <p:attrNameLst>
                                          <p:attrName>style.visibility</p:attrName>
                                        </p:attrNameLst>
                                      </p:cBhvr>
                                      <p:to>
                                        <p:strVal val="visible"/>
                                      </p:to>
                                    </p:set>
                                    <p:anim calcmode="lin" valueType="num">
                                      <p:cBhvr>
                                        <p:cTn id="65" dur="150" fill="hold"/>
                                        <p:tgtEl>
                                          <p:spTgt spid="10"/>
                                        </p:tgtEl>
                                        <p:attrNameLst>
                                          <p:attrName>ppt_w</p:attrName>
                                        </p:attrNameLst>
                                      </p:cBhvr>
                                      <p:tavLst>
                                        <p:tav tm="0">
                                          <p:val>
                                            <p:fltVal val="0"/>
                                          </p:val>
                                        </p:tav>
                                        <p:tav tm="100000">
                                          <p:val>
                                            <p:strVal val="#ppt_w"/>
                                          </p:val>
                                        </p:tav>
                                      </p:tavLst>
                                    </p:anim>
                                    <p:anim calcmode="lin" valueType="num">
                                      <p:cBhvr>
                                        <p:cTn id="66" dur="150" fill="hold"/>
                                        <p:tgtEl>
                                          <p:spTgt spid="10"/>
                                        </p:tgtEl>
                                        <p:attrNameLst>
                                          <p:attrName>ppt_h</p:attrName>
                                        </p:attrNameLst>
                                      </p:cBhvr>
                                      <p:tavLst>
                                        <p:tav tm="0">
                                          <p:val>
                                            <p:fltVal val="0"/>
                                          </p:val>
                                        </p:tav>
                                        <p:tav tm="100000">
                                          <p:val>
                                            <p:strVal val="#ppt_h"/>
                                          </p:val>
                                        </p:tav>
                                      </p:tavLst>
                                    </p:anim>
                                    <p:animEffect transition="in" filter="fade">
                                      <p:cBhvr>
                                        <p:cTn id="67" dur="150"/>
                                        <p:tgtEl>
                                          <p:spTgt spid="10"/>
                                        </p:tgtEl>
                                      </p:cBhvr>
                                    </p:animEffect>
                                  </p:childTnLst>
                                </p:cTn>
                              </p:par>
                            </p:childTnLst>
                          </p:cTn>
                        </p:par>
                        <p:par>
                          <p:cTn id="68" fill="hold">
                            <p:stCondLst>
                              <p:cond delay="1900"/>
                            </p:stCondLst>
                            <p:childTnLst>
                              <p:par>
                                <p:cTn id="69" presetID="53" presetClass="entr" presetSubtype="16"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p:cTn id="71" dur="150" fill="hold"/>
                                        <p:tgtEl>
                                          <p:spTgt spid="6"/>
                                        </p:tgtEl>
                                        <p:attrNameLst>
                                          <p:attrName>ppt_w</p:attrName>
                                        </p:attrNameLst>
                                      </p:cBhvr>
                                      <p:tavLst>
                                        <p:tav tm="0">
                                          <p:val>
                                            <p:fltVal val="0"/>
                                          </p:val>
                                        </p:tav>
                                        <p:tav tm="100000">
                                          <p:val>
                                            <p:strVal val="#ppt_w"/>
                                          </p:val>
                                        </p:tav>
                                      </p:tavLst>
                                    </p:anim>
                                    <p:anim calcmode="lin" valueType="num">
                                      <p:cBhvr>
                                        <p:cTn id="72" dur="150" fill="hold"/>
                                        <p:tgtEl>
                                          <p:spTgt spid="6"/>
                                        </p:tgtEl>
                                        <p:attrNameLst>
                                          <p:attrName>ppt_h</p:attrName>
                                        </p:attrNameLst>
                                      </p:cBhvr>
                                      <p:tavLst>
                                        <p:tav tm="0">
                                          <p:val>
                                            <p:fltVal val="0"/>
                                          </p:val>
                                        </p:tav>
                                        <p:tav tm="100000">
                                          <p:val>
                                            <p:strVal val="#ppt_h"/>
                                          </p:val>
                                        </p:tav>
                                      </p:tavLst>
                                    </p:anim>
                                    <p:animEffect transition="in" filter="fade">
                                      <p:cBhvr>
                                        <p:cTn id="73" dur="150"/>
                                        <p:tgtEl>
                                          <p:spTgt spid="6"/>
                                        </p:tgtEl>
                                      </p:cBhvr>
                                    </p:animEffect>
                                  </p:childTnLst>
                                </p:cTn>
                              </p:par>
                            </p:childTnLst>
                          </p:cTn>
                        </p:par>
                        <p:par>
                          <p:cTn id="74" fill="hold">
                            <p:stCondLst>
                              <p:cond delay="2050"/>
                            </p:stCondLst>
                            <p:childTnLst>
                              <p:par>
                                <p:cTn id="75" presetID="14" presetClass="entr" presetSubtype="5" fill="hold" grpId="0" nodeType="after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randombar(vertical)">
                                      <p:cBhvr>
                                        <p:cTn id="77" dur="150"/>
                                        <p:tgtEl>
                                          <p:spTgt spid="15"/>
                                        </p:tgtEl>
                                      </p:cBhvr>
                                    </p:animEffect>
                                  </p:childTnLst>
                                </p:cTn>
                              </p:par>
                              <p:par>
                                <p:cTn id="78" presetID="14" presetClass="entr" presetSubtype="5"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randombar(vertical)">
                                      <p:cBhvr>
                                        <p:cTn id="80" dur="1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animBg="1"/>
      <p:bldP spid="6" grpId="0" animBg="1"/>
      <p:bldP spid="7" grpId="0" animBg="1"/>
      <p:bldP spid="8" grpId="0"/>
      <p:bldP spid="9" grpId="0"/>
      <p:bldP spid="10" grpId="0"/>
      <p:bldP spid="11" grpId="0"/>
      <p:bldP spid="12" grpId="0"/>
      <p:bldP spid="13"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4">
            <a:extLst>
              <a:ext uri="{FF2B5EF4-FFF2-40B4-BE49-F238E27FC236}">
                <a16:creationId xmlns:a16="http://schemas.microsoft.com/office/drawing/2014/main" id="{70E9214C-FC7C-6293-35D7-89E7945970EB}"/>
              </a:ext>
            </a:extLst>
          </p:cNvPr>
          <p:cNvSpPr/>
          <p:nvPr/>
        </p:nvSpPr>
        <p:spPr>
          <a:xfrm>
            <a:off x="5219071" y="147333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solidFill>
                <a:schemeClr val="bg1">
                  <a:lumMod val="95000"/>
                </a:schemeClr>
              </a:solidFill>
            </a:endParaRPr>
          </a:p>
        </p:txBody>
      </p:sp>
      <p:sp>
        <p:nvSpPr>
          <p:cNvPr id="3" name="矩形 2">
            <a:extLst>
              <a:ext uri="{FF2B5EF4-FFF2-40B4-BE49-F238E27FC236}">
                <a16:creationId xmlns:a16="http://schemas.microsoft.com/office/drawing/2014/main" id="{C0653B36-0A14-E55F-E7B3-19C6DD89DBF7}"/>
              </a:ext>
            </a:extLst>
          </p:cNvPr>
          <p:cNvSpPr/>
          <p:nvPr/>
        </p:nvSpPr>
        <p:spPr>
          <a:xfrm>
            <a:off x="5121880" y="3569404"/>
            <a:ext cx="1826060" cy="584733"/>
          </a:xfrm>
          <a:prstGeom prst="rect">
            <a:avLst/>
          </a:prstGeom>
        </p:spPr>
        <p:txBody>
          <a:bodyPr wrap="none" lIns="91400" tIns="45699" rIns="91400" bIns="45699">
            <a:spAutoFit/>
          </a:bodyPr>
          <a:lstStyle/>
          <a:p>
            <a:pPr lvl="0" defTabSz="914492">
              <a:defRPr/>
            </a:pPr>
            <a:r>
              <a:rPr lang="zh-CN" altLang="en-US" sz="3200" b="1" dirty="0">
                <a:solidFill>
                  <a:schemeClr val="accent1"/>
                </a:solidFill>
                <a:latin typeface="微软雅黑" pitchFamily="34" charset="-122"/>
                <a:ea typeface="微软雅黑" pitchFamily="34" charset="-122"/>
              </a:rPr>
              <a:t>系统构成</a:t>
            </a:r>
            <a:endParaRPr lang="zh-CN" altLang="en-US" sz="3200" kern="0" dirty="0">
              <a:solidFill>
                <a:schemeClr val="accent1"/>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9372C281-3359-DAEA-171B-FF68F505B478}"/>
              </a:ext>
            </a:extLst>
          </p:cNvPr>
          <p:cNvSpPr/>
          <p:nvPr/>
        </p:nvSpPr>
        <p:spPr>
          <a:xfrm>
            <a:off x="5393473" y="2054316"/>
            <a:ext cx="1384594" cy="525486"/>
          </a:xfrm>
          <a:prstGeom prst="rect">
            <a:avLst/>
          </a:prstGeom>
        </p:spPr>
        <p:txBody>
          <a:bodyPr wrap="none" lIns="91400" tIns="45699" rIns="91400" bIns="45699">
            <a:spAutoFit/>
          </a:bodyPr>
          <a:lstStyle/>
          <a:p>
            <a:pPr algn="ctr">
              <a:lnSpc>
                <a:spcPct val="130000"/>
              </a:lnSpc>
              <a:defRPr/>
            </a:pPr>
            <a:r>
              <a:rPr lang="en-US" altLang="zh-CN" sz="23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03</a:t>
            </a:r>
          </a:p>
        </p:txBody>
      </p:sp>
      <p:sp>
        <p:nvSpPr>
          <p:cNvPr id="5" name="矩形 4">
            <a:extLst>
              <a:ext uri="{FF2B5EF4-FFF2-40B4-BE49-F238E27FC236}">
                <a16:creationId xmlns:a16="http://schemas.microsoft.com/office/drawing/2014/main" id="{C79EA576-F958-F928-B6CB-BC99B9D008E1}"/>
              </a:ext>
            </a:extLst>
          </p:cNvPr>
          <p:cNvSpPr/>
          <p:nvPr/>
        </p:nvSpPr>
        <p:spPr>
          <a:xfrm>
            <a:off x="3495554" y="4284398"/>
            <a:ext cx="5173884" cy="418191"/>
          </a:xfrm>
          <a:prstGeom prst="rect">
            <a:avLst/>
          </a:prstGeom>
        </p:spPr>
        <p:txBody>
          <a:bodyPr wrap="square">
            <a:spAutoFit/>
          </a:bodyPr>
          <a:lstStyle/>
          <a:p>
            <a:pPr algn="ctr">
              <a:lnSpc>
                <a:spcPct val="150000"/>
              </a:lnSpc>
            </a:pPr>
            <a:r>
              <a:rPr lang="zh-CN" altLang="en-US" sz="1600" dirty="0">
                <a:solidFill>
                  <a:schemeClr val="bg1"/>
                </a:solidFill>
                <a:latin typeface="微软雅黑" pitchFamily="34" charset="-122"/>
                <a:ea typeface="微软雅黑" pitchFamily="34" charset="-122"/>
              </a:rPr>
              <a:t>对北斗卫星导航系统组成部分做简要介绍</a:t>
            </a:r>
          </a:p>
        </p:txBody>
      </p:sp>
      <p:cxnSp>
        <p:nvCxnSpPr>
          <p:cNvPr id="6" name="直接连接符 5">
            <a:extLst>
              <a:ext uri="{FF2B5EF4-FFF2-40B4-BE49-F238E27FC236}">
                <a16:creationId xmlns:a16="http://schemas.microsoft.com/office/drawing/2014/main" id="{DF3B2E24-437F-9C31-CA7D-7C2C51C94E9A}"/>
              </a:ext>
            </a:extLst>
          </p:cNvPr>
          <p:cNvCxnSpPr>
            <a:cxnSpLocks/>
          </p:cNvCxnSpPr>
          <p:nvPr/>
        </p:nvCxnSpPr>
        <p:spPr>
          <a:xfrm>
            <a:off x="4170947" y="4359082"/>
            <a:ext cx="38340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50219F4F-E6B9-FFA3-9269-9C2E106F7FCF}"/>
              </a:ext>
            </a:extLst>
          </p:cNvPr>
          <p:cNvCxnSpPr>
            <a:cxnSpLocks/>
          </p:cNvCxnSpPr>
          <p:nvPr/>
        </p:nvCxnSpPr>
        <p:spPr>
          <a:xfrm>
            <a:off x="4170947" y="4702589"/>
            <a:ext cx="38340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9AD6FD8A-A054-F7DE-B1CA-2FF3CF8D49BA}"/>
              </a:ext>
            </a:extLst>
          </p:cNvPr>
          <p:cNvPicPr>
            <a:picLocks noChangeAspect="1"/>
          </p:cNvPicPr>
          <p:nvPr/>
        </p:nvPicPr>
        <p:blipFill rotWithShape="1">
          <a:blip r:embed="rId3">
            <a:extLst>
              <a:ext uri="{28A0092B-C50C-407E-A947-70E740481C1C}">
                <a14:useLocalDpi xmlns:a14="http://schemas.microsoft.com/office/drawing/2010/main" val="0"/>
              </a:ext>
            </a:extLst>
          </a:blip>
          <a:srcRect l="4753" t="21844" r="4800" b="23048"/>
          <a:stretch/>
        </p:blipFill>
        <p:spPr>
          <a:xfrm>
            <a:off x="10218624" y="6233099"/>
            <a:ext cx="1956287" cy="624901"/>
          </a:xfrm>
          <a:prstGeom prst="rect">
            <a:avLst/>
          </a:prstGeom>
        </p:spPr>
      </p:pic>
    </p:spTree>
    <p:extLst>
      <p:ext uri="{BB962C8B-B14F-4D97-AF65-F5344CB8AC3E}">
        <p14:creationId xmlns:p14="http://schemas.microsoft.com/office/powerpoint/2010/main" val="350405274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par>
                          <p:cTn id="18" fill="hold">
                            <p:stCondLst>
                              <p:cond delay="2000"/>
                            </p:stCondLst>
                            <p:childTnLst>
                              <p:par>
                                <p:cTn id="19" presetID="39" presetClass="entr" presetSubtype="0" accel="10000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5"/>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5"/>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50"/>
                                        <p:tgtEl>
                                          <p:spTgt spid="6"/>
                                        </p:tgtEl>
                                      </p:cBhvr>
                                    </p:animEffect>
                                  </p:childTnLst>
                                </p:cTn>
                              </p:par>
                            </p:childTnLst>
                          </p:cTn>
                        </p:par>
                        <p:par>
                          <p:cTn id="29" fill="hold">
                            <p:stCondLst>
                              <p:cond delay="265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40842A4C-1B35-ECA4-1A53-EF5DDEE531A0}"/>
              </a:ext>
            </a:extLst>
          </p:cNvPr>
          <p:cNvCxnSpPr/>
          <p:nvPr/>
        </p:nvCxnSpPr>
        <p:spPr>
          <a:xfrm flipV="1">
            <a:off x="1003934" y="690704"/>
            <a:ext cx="10184130" cy="25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016C764B-D97C-189E-5AAE-4548931D9B55}"/>
              </a:ext>
            </a:extLst>
          </p:cNvPr>
          <p:cNvSpPr txBox="1"/>
          <p:nvPr/>
        </p:nvSpPr>
        <p:spPr>
          <a:xfrm>
            <a:off x="4728844" y="200484"/>
            <a:ext cx="2734310"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Part03   </a:t>
            </a:r>
            <a:r>
              <a:rPr lang="zh-CN" altLang="en-US" sz="2000" b="1" dirty="0">
                <a:solidFill>
                  <a:schemeClr val="bg1"/>
                </a:solidFill>
                <a:latin typeface="微软雅黑" panose="020B0503020204020204" pitchFamily="34" charset="-122"/>
                <a:ea typeface="微软雅黑" panose="020B0503020204020204" pitchFamily="34" charset="-122"/>
              </a:rPr>
              <a:t>系统构成</a:t>
            </a:r>
          </a:p>
        </p:txBody>
      </p:sp>
      <p:grpSp>
        <p:nvGrpSpPr>
          <p:cNvPr id="67" name="组合 66">
            <a:extLst>
              <a:ext uri="{FF2B5EF4-FFF2-40B4-BE49-F238E27FC236}">
                <a16:creationId xmlns:a16="http://schemas.microsoft.com/office/drawing/2014/main" id="{6CF4FA86-FA58-5BB0-2D72-790278EBDF8F}"/>
              </a:ext>
            </a:extLst>
          </p:cNvPr>
          <p:cNvGrpSpPr/>
          <p:nvPr/>
        </p:nvGrpSpPr>
        <p:grpSpPr>
          <a:xfrm>
            <a:off x="1431995" y="3175159"/>
            <a:ext cx="2234563" cy="708025"/>
            <a:chOff x="1003934" y="3175159"/>
            <a:chExt cx="2317750" cy="708025"/>
          </a:xfrm>
        </p:grpSpPr>
        <p:sp>
          <p:nvSpPr>
            <p:cNvPr id="45" name="Rectangle 13@|1FFC:192|FBC:16777215|LFC:16777215|LBC:16777215">
              <a:extLst>
                <a:ext uri="{FF2B5EF4-FFF2-40B4-BE49-F238E27FC236}">
                  <a16:creationId xmlns:a16="http://schemas.microsoft.com/office/drawing/2014/main" id="{26A8EA30-1AE1-4196-F664-C5489869C924}"/>
                </a:ext>
              </a:extLst>
            </p:cNvPr>
            <p:cNvSpPr/>
            <p:nvPr/>
          </p:nvSpPr>
          <p:spPr bwMode="auto">
            <a:xfrm>
              <a:off x="1003934" y="3175159"/>
              <a:ext cx="2317750" cy="708025"/>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lIns="13547" tIns="13547" rIns="13547" bIns="13547" spcCol="1270" anchor="ctr"/>
            <a:lstStyle/>
            <a:p>
              <a:pPr algn="ctr" defTabSz="711182">
                <a:lnSpc>
                  <a:spcPct val="90000"/>
                </a:lnSpc>
                <a:spcAft>
                  <a:spcPct val="35000"/>
                </a:spcAft>
                <a:defRPr/>
              </a:pPr>
              <a:endParaRPr lang="en-US" sz="1600" dirty="0">
                <a:cs typeface="+mn-ea"/>
                <a:sym typeface="Arial" panose="020B0604020202020204" pitchFamily="34" charset="0"/>
              </a:endParaRPr>
            </a:p>
          </p:txBody>
        </p:sp>
        <p:sp>
          <p:nvSpPr>
            <p:cNvPr id="52" name="TextBox 13@|17FFC:16777215|FBC:16777215|LFC:16777215|LBC:16777215">
              <a:extLst>
                <a:ext uri="{FF2B5EF4-FFF2-40B4-BE49-F238E27FC236}">
                  <a16:creationId xmlns:a16="http://schemas.microsoft.com/office/drawing/2014/main" id="{64409512-3E26-1C21-AAB4-5AB5B837CE77}"/>
                </a:ext>
              </a:extLst>
            </p:cNvPr>
            <p:cNvSpPr txBox="1"/>
            <p:nvPr/>
          </p:nvSpPr>
          <p:spPr bwMode="auto">
            <a:xfrm>
              <a:off x="1100611" y="3406060"/>
              <a:ext cx="2172496" cy="246221"/>
            </a:xfrm>
            <a:prstGeom prst="rect">
              <a:avLst/>
            </a:prstGeom>
            <a:solidFill>
              <a:srgbClr val="00B0F0"/>
            </a:solidFill>
          </p:spPr>
          <p:txBody>
            <a:bodyPr wrap="square" lIns="0" tIns="0" rIns="0" bIns="0">
              <a:spAutoFit/>
            </a:bodyPr>
            <a:lstStyle/>
            <a:p>
              <a:pPr algn="ctr" defTabSz="1216787">
                <a:spcBef>
                  <a:spcPct val="20000"/>
                </a:spcBef>
                <a:defRPr/>
              </a:pPr>
              <a:r>
                <a:rPr lang="zh-CN" altLang="en-US" sz="1600" b="1" dirty="0">
                  <a:solidFill>
                    <a:schemeClr val="bg1"/>
                  </a:solidFill>
                  <a:cs typeface="+mn-ea"/>
                  <a:sym typeface="Arial" panose="020B0604020202020204" pitchFamily="34" charset="0"/>
                </a:rPr>
                <a:t>北斗卫星导航系统</a:t>
              </a:r>
              <a:endParaRPr lang="en-US" sz="1600" b="1" dirty="0">
                <a:solidFill>
                  <a:schemeClr val="bg1"/>
                </a:solidFill>
                <a:cs typeface="+mn-ea"/>
                <a:sym typeface="Arial" panose="020B0604020202020204" pitchFamily="34" charset="0"/>
              </a:endParaRPr>
            </a:p>
          </p:txBody>
        </p:sp>
      </p:grpSp>
      <p:grpSp>
        <p:nvGrpSpPr>
          <p:cNvPr id="80" name="组合 79">
            <a:extLst>
              <a:ext uri="{FF2B5EF4-FFF2-40B4-BE49-F238E27FC236}">
                <a16:creationId xmlns:a16="http://schemas.microsoft.com/office/drawing/2014/main" id="{F103FE5F-1731-2614-3AEA-B47E32ED8282}"/>
              </a:ext>
            </a:extLst>
          </p:cNvPr>
          <p:cNvGrpSpPr/>
          <p:nvPr/>
        </p:nvGrpSpPr>
        <p:grpSpPr>
          <a:xfrm>
            <a:off x="4975452" y="2110676"/>
            <a:ext cx="1887693" cy="3177178"/>
            <a:chOff x="4975452" y="2110676"/>
            <a:chExt cx="1887693" cy="3177178"/>
          </a:xfrm>
        </p:grpSpPr>
        <p:grpSp>
          <p:nvGrpSpPr>
            <p:cNvPr id="64" name="组合 63">
              <a:extLst>
                <a:ext uri="{FF2B5EF4-FFF2-40B4-BE49-F238E27FC236}">
                  <a16:creationId xmlns:a16="http://schemas.microsoft.com/office/drawing/2014/main" id="{F1EBABA8-902D-DF37-9C97-ED15E7A4F1A2}"/>
                </a:ext>
              </a:extLst>
            </p:cNvPr>
            <p:cNvGrpSpPr/>
            <p:nvPr/>
          </p:nvGrpSpPr>
          <p:grpSpPr>
            <a:xfrm>
              <a:off x="4975452" y="4581416"/>
              <a:ext cx="1871822" cy="706438"/>
              <a:chOff x="4891721" y="3982311"/>
              <a:chExt cx="2317750" cy="706438"/>
            </a:xfrm>
            <a:solidFill>
              <a:srgbClr val="00B0F0"/>
            </a:solidFill>
          </p:grpSpPr>
          <p:sp>
            <p:nvSpPr>
              <p:cNvPr id="47" name="Rectangle 15@|1FFC:681197|FBC:16777215|LFC:16777215|LBC:16777215">
                <a:extLst>
                  <a:ext uri="{FF2B5EF4-FFF2-40B4-BE49-F238E27FC236}">
                    <a16:creationId xmlns:a16="http://schemas.microsoft.com/office/drawing/2014/main" id="{D0DDB398-B0F6-FEC6-BBAF-2116EFD94925}"/>
                  </a:ext>
                </a:extLst>
              </p:cNvPr>
              <p:cNvSpPr/>
              <p:nvPr/>
            </p:nvSpPr>
            <p:spPr bwMode="auto">
              <a:xfrm>
                <a:off x="4891721" y="3982311"/>
                <a:ext cx="2317750" cy="706438"/>
              </a:xfrm>
              <a:prstGeom prst="rect">
                <a:avLst/>
              </a:prstGeom>
              <a:grpFill/>
            </p:spPr>
            <p:style>
              <a:lnRef idx="0">
                <a:scrgbClr r="0" g="0" b="0"/>
              </a:lnRef>
              <a:fillRef idx="0">
                <a:scrgbClr r="0" g="0" b="0"/>
              </a:fillRef>
              <a:effectRef idx="0">
                <a:scrgbClr r="0" g="0" b="0"/>
              </a:effectRef>
              <a:fontRef idx="minor">
                <a:schemeClr val="lt1"/>
              </a:fontRef>
            </p:style>
            <p:txBody>
              <a:bodyPr lIns="13547" tIns="13547" rIns="13547" bIns="13547" spcCol="1270" anchor="ctr"/>
              <a:lstStyle/>
              <a:p>
                <a:pPr algn="ctr" defTabSz="711182">
                  <a:lnSpc>
                    <a:spcPct val="90000"/>
                  </a:lnSpc>
                  <a:spcAft>
                    <a:spcPct val="35000"/>
                  </a:spcAft>
                  <a:defRPr/>
                </a:pPr>
                <a:endParaRPr lang="en-US" sz="1600" dirty="0">
                  <a:cs typeface="+mn-ea"/>
                  <a:sym typeface="Arial" panose="020B0604020202020204" pitchFamily="34" charset="0"/>
                </a:endParaRPr>
              </a:p>
            </p:txBody>
          </p:sp>
          <p:sp>
            <p:nvSpPr>
              <p:cNvPr id="53" name="TextBox 13@|17FFC:16777215|FBC:16777215|LFC:16777215|LBC:16777215">
                <a:extLst>
                  <a:ext uri="{FF2B5EF4-FFF2-40B4-BE49-F238E27FC236}">
                    <a16:creationId xmlns:a16="http://schemas.microsoft.com/office/drawing/2014/main" id="{5A6AB60B-7C96-E534-6EAF-35A16BB0705B}"/>
                  </a:ext>
                </a:extLst>
              </p:cNvPr>
              <p:cNvSpPr txBox="1"/>
              <p:nvPr/>
            </p:nvSpPr>
            <p:spPr bwMode="auto">
              <a:xfrm>
                <a:off x="4989987" y="4206536"/>
                <a:ext cx="2208371" cy="244246"/>
              </a:xfrm>
              <a:prstGeom prst="rect">
                <a:avLst/>
              </a:prstGeom>
              <a:grpFill/>
            </p:spPr>
            <p:txBody>
              <a:bodyPr wrap="square" lIns="0" tIns="0" rIns="0" bIns="0">
                <a:spAutoFit/>
              </a:bodyPr>
              <a:lstStyle/>
              <a:p>
                <a:pPr algn="ctr" defTabSz="1216787">
                  <a:spcBef>
                    <a:spcPct val="20000"/>
                  </a:spcBef>
                  <a:defRPr/>
                </a:pPr>
                <a:r>
                  <a:rPr lang="zh-CN" altLang="en-US" sz="1600" b="1" dirty="0">
                    <a:solidFill>
                      <a:schemeClr val="bg1"/>
                    </a:solidFill>
                    <a:cs typeface="+mn-ea"/>
                    <a:sym typeface="Arial" panose="020B0604020202020204" pitchFamily="34" charset="0"/>
                  </a:rPr>
                  <a:t>增强系统部分</a:t>
                </a:r>
                <a:endParaRPr lang="en-US" sz="1600" b="1" dirty="0">
                  <a:solidFill>
                    <a:schemeClr val="bg1"/>
                  </a:solidFill>
                  <a:cs typeface="+mn-ea"/>
                  <a:sym typeface="Arial" panose="020B0604020202020204" pitchFamily="34" charset="0"/>
                </a:endParaRPr>
              </a:p>
            </p:txBody>
          </p:sp>
        </p:grpSp>
        <p:grpSp>
          <p:nvGrpSpPr>
            <p:cNvPr id="63" name="组合 62">
              <a:extLst>
                <a:ext uri="{FF2B5EF4-FFF2-40B4-BE49-F238E27FC236}">
                  <a16:creationId xmlns:a16="http://schemas.microsoft.com/office/drawing/2014/main" id="{B484E8C4-FEFD-C8EA-54D2-F58BFB13738F}"/>
                </a:ext>
              </a:extLst>
            </p:cNvPr>
            <p:cNvGrpSpPr/>
            <p:nvPr/>
          </p:nvGrpSpPr>
          <p:grpSpPr>
            <a:xfrm>
              <a:off x="4991326" y="2110676"/>
              <a:ext cx="1871819" cy="703263"/>
              <a:chOff x="3939697" y="907147"/>
              <a:chExt cx="2317750" cy="703263"/>
            </a:xfrm>
            <a:solidFill>
              <a:srgbClr val="00B0F0"/>
            </a:solidFill>
          </p:grpSpPr>
          <p:sp>
            <p:nvSpPr>
              <p:cNvPr id="46" name="Rectangle 18@|1FFC:681197|FBC:16777215|LFC:16777215|LBC:16777215">
                <a:extLst>
                  <a:ext uri="{FF2B5EF4-FFF2-40B4-BE49-F238E27FC236}">
                    <a16:creationId xmlns:a16="http://schemas.microsoft.com/office/drawing/2014/main" id="{14E44E0C-ECAA-34D7-7AE2-2A0731EDA5EF}"/>
                  </a:ext>
                </a:extLst>
              </p:cNvPr>
              <p:cNvSpPr/>
              <p:nvPr/>
            </p:nvSpPr>
            <p:spPr bwMode="auto">
              <a:xfrm>
                <a:off x="3939697" y="907147"/>
                <a:ext cx="2317750" cy="703263"/>
              </a:xfrm>
              <a:prstGeom prst="rect">
                <a:avLst/>
              </a:prstGeom>
              <a:grpFill/>
            </p:spPr>
            <p:style>
              <a:lnRef idx="0">
                <a:scrgbClr r="0" g="0" b="0"/>
              </a:lnRef>
              <a:fillRef idx="0">
                <a:scrgbClr r="0" g="0" b="0"/>
              </a:fillRef>
              <a:effectRef idx="0">
                <a:scrgbClr r="0" g="0" b="0"/>
              </a:effectRef>
              <a:fontRef idx="minor">
                <a:schemeClr val="lt1"/>
              </a:fontRef>
            </p:style>
            <p:txBody>
              <a:bodyPr lIns="13547" tIns="13547" rIns="13547" bIns="13547" spcCol="1270" anchor="ctr"/>
              <a:lstStyle/>
              <a:p>
                <a:pPr algn="ctr" defTabSz="711182">
                  <a:lnSpc>
                    <a:spcPct val="90000"/>
                  </a:lnSpc>
                  <a:spcAft>
                    <a:spcPct val="35000"/>
                  </a:spcAft>
                  <a:defRPr/>
                </a:pPr>
                <a:endParaRPr lang="en-US" sz="1600" dirty="0">
                  <a:cs typeface="+mn-ea"/>
                  <a:sym typeface="Arial" panose="020B0604020202020204" pitchFamily="34" charset="0"/>
                </a:endParaRPr>
              </a:p>
            </p:txBody>
          </p:sp>
          <p:sp>
            <p:nvSpPr>
              <p:cNvPr id="54" name="TextBox 13@|17FFC:16777215|FBC:16777215|LFC:16777215|LBC:16777215">
                <a:extLst>
                  <a:ext uri="{FF2B5EF4-FFF2-40B4-BE49-F238E27FC236}">
                    <a16:creationId xmlns:a16="http://schemas.microsoft.com/office/drawing/2014/main" id="{CEF2CE18-D3AA-33D2-A1CA-0640CEA34397}"/>
                  </a:ext>
                </a:extLst>
              </p:cNvPr>
              <p:cNvSpPr txBox="1"/>
              <p:nvPr/>
            </p:nvSpPr>
            <p:spPr bwMode="auto">
              <a:xfrm>
                <a:off x="3956205" y="1134985"/>
                <a:ext cx="2290130" cy="246221"/>
              </a:xfrm>
              <a:prstGeom prst="rect">
                <a:avLst/>
              </a:prstGeom>
              <a:grpFill/>
            </p:spPr>
            <p:txBody>
              <a:bodyPr wrap="square" lIns="0" tIns="0" rIns="0" bIns="0">
                <a:spAutoFit/>
              </a:bodyPr>
              <a:lstStyle/>
              <a:p>
                <a:pPr algn="ctr" defTabSz="1216787">
                  <a:spcBef>
                    <a:spcPct val="20000"/>
                  </a:spcBef>
                  <a:defRPr/>
                </a:pPr>
                <a:r>
                  <a:rPr lang="zh-CN" altLang="en-US" sz="1600" b="1" dirty="0">
                    <a:solidFill>
                      <a:schemeClr val="bg1"/>
                    </a:solidFill>
                    <a:cs typeface="+mn-ea"/>
                    <a:sym typeface="Arial" panose="020B0604020202020204" pitchFamily="34" charset="0"/>
                  </a:rPr>
                  <a:t>基本组成部分</a:t>
                </a:r>
                <a:endParaRPr lang="en-US" sz="1600" b="1" dirty="0">
                  <a:solidFill>
                    <a:schemeClr val="bg1"/>
                  </a:solidFill>
                  <a:cs typeface="+mn-ea"/>
                  <a:sym typeface="Arial" panose="020B0604020202020204" pitchFamily="34" charset="0"/>
                </a:endParaRPr>
              </a:p>
            </p:txBody>
          </p:sp>
        </p:grpSp>
      </p:grpSp>
      <p:grpSp>
        <p:nvGrpSpPr>
          <p:cNvPr id="77" name="组合 76">
            <a:extLst>
              <a:ext uri="{FF2B5EF4-FFF2-40B4-BE49-F238E27FC236}">
                <a16:creationId xmlns:a16="http://schemas.microsoft.com/office/drawing/2014/main" id="{431DCE79-C619-DBA4-175C-5FDF1486439A}"/>
              </a:ext>
            </a:extLst>
          </p:cNvPr>
          <p:cNvGrpSpPr/>
          <p:nvPr/>
        </p:nvGrpSpPr>
        <p:grpSpPr>
          <a:xfrm>
            <a:off x="3892777" y="2494310"/>
            <a:ext cx="916302" cy="2428037"/>
            <a:chOff x="3892777" y="2494310"/>
            <a:chExt cx="916302" cy="2428037"/>
          </a:xfrm>
        </p:grpSpPr>
        <p:sp>
          <p:nvSpPr>
            <p:cNvPr id="39" name="Shape 2191@|9FFC:0|FBC:0|LFC:13286061|LBC:16777215">
              <a:extLst>
                <a:ext uri="{FF2B5EF4-FFF2-40B4-BE49-F238E27FC236}">
                  <a16:creationId xmlns:a16="http://schemas.microsoft.com/office/drawing/2014/main" id="{6B51AC47-6236-5734-59AD-870DC006E316}"/>
                </a:ext>
              </a:extLst>
            </p:cNvPr>
            <p:cNvSpPr/>
            <p:nvPr/>
          </p:nvSpPr>
          <p:spPr bwMode="auto">
            <a:xfrm rot="16200000" flipH="1" flipV="1">
              <a:off x="4167573" y="3256938"/>
              <a:ext cx="0" cy="549591"/>
            </a:xfrm>
            <a:prstGeom prst="line">
              <a:avLst/>
            </a:prstGeom>
            <a:ln w="12700">
              <a:solidFill>
                <a:schemeClr val="bg1"/>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lIns="67733" tIns="67733" rIns="67733" bIns="67733" anchor="ctr"/>
            <a:lstStyle/>
            <a:p>
              <a:pPr>
                <a:defRPr sz="3200">
                  <a:solidFill>
                    <a:srgbClr val="000000"/>
                  </a:solidFill>
                  <a:latin typeface="Helvetica Light"/>
                  <a:ea typeface="Helvetica Light"/>
                  <a:cs typeface="Helvetica Light"/>
                  <a:sym typeface="Helvetica Light"/>
                </a:defRPr>
              </a:pPr>
              <a:endParaRPr sz="3200" dirty="0">
                <a:solidFill>
                  <a:srgbClr val="000000"/>
                </a:solidFill>
                <a:latin typeface="Helvetica Light"/>
                <a:ea typeface="Helvetica Light"/>
                <a:cs typeface="+mn-ea"/>
                <a:sym typeface="Arial" panose="020B0604020202020204" pitchFamily="34" charset="0"/>
              </a:endParaRPr>
            </a:p>
          </p:txBody>
        </p:sp>
        <p:sp>
          <p:nvSpPr>
            <p:cNvPr id="59" name="Shape 2191@|9FFC:0|FBC:0|LFC:13286061|LBC:16777215">
              <a:extLst>
                <a:ext uri="{FF2B5EF4-FFF2-40B4-BE49-F238E27FC236}">
                  <a16:creationId xmlns:a16="http://schemas.microsoft.com/office/drawing/2014/main" id="{D327B58B-4104-14D2-7BC8-846B50F52B25}"/>
                </a:ext>
              </a:extLst>
            </p:cNvPr>
            <p:cNvSpPr/>
            <p:nvPr/>
          </p:nvSpPr>
          <p:spPr bwMode="auto">
            <a:xfrm rot="10800000" flipV="1">
              <a:off x="4442369" y="2494311"/>
              <a:ext cx="0" cy="2428036"/>
            </a:xfrm>
            <a:prstGeom prst="line">
              <a:avLst/>
            </a:prstGeom>
            <a:noFill/>
            <a:ln w="12700" cap="flat">
              <a:solidFill>
                <a:schemeClr val="bg1"/>
              </a:solidFill>
              <a:prstDash val="solid"/>
              <a:miter lim="400000"/>
            </a:ln>
            <a:effectLst/>
          </p:spPr>
          <p:txBody>
            <a:bodyPr lIns="67733" tIns="67733" rIns="67733" bIns="67733" anchor="ctr"/>
            <a:lstStyle/>
            <a:p>
              <a:pPr>
                <a:defRPr sz="3200">
                  <a:solidFill>
                    <a:srgbClr val="000000"/>
                  </a:solidFill>
                  <a:latin typeface="Helvetica Light"/>
                  <a:ea typeface="Helvetica Light"/>
                  <a:cs typeface="Helvetica Light"/>
                  <a:sym typeface="Helvetica Light"/>
                </a:defRPr>
              </a:pPr>
              <a:endParaRPr sz="3200" dirty="0">
                <a:solidFill>
                  <a:srgbClr val="000000"/>
                </a:solidFill>
                <a:latin typeface="Helvetica Light"/>
                <a:ea typeface="Helvetica Light"/>
                <a:cs typeface="+mn-ea"/>
                <a:sym typeface="Arial" panose="020B0604020202020204" pitchFamily="34" charset="0"/>
              </a:endParaRPr>
            </a:p>
          </p:txBody>
        </p:sp>
        <p:sp>
          <p:nvSpPr>
            <p:cNvPr id="60" name="Shape 2196@|9FFC:0|FBC:0|LFC:13286061|LBC:16777215">
              <a:extLst>
                <a:ext uri="{FF2B5EF4-FFF2-40B4-BE49-F238E27FC236}">
                  <a16:creationId xmlns:a16="http://schemas.microsoft.com/office/drawing/2014/main" id="{5D9C3CFA-D5CB-3C99-2B6E-C6BA06114207}"/>
                </a:ext>
              </a:extLst>
            </p:cNvPr>
            <p:cNvSpPr/>
            <p:nvPr/>
          </p:nvSpPr>
          <p:spPr bwMode="auto">
            <a:xfrm>
              <a:off x="4442368" y="2494310"/>
              <a:ext cx="366711" cy="0"/>
            </a:xfrm>
            <a:prstGeom prst="line">
              <a:avLst/>
            </a:prstGeom>
            <a:noFill/>
            <a:ln w="12700" cap="flat">
              <a:solidFill>
                <a:schemeClr val="bg1"/>
              </a:solidFill>
              <a:prstDash val="solid"/>
              <a:miter lim="400000"/>
              <a:tailEnd type="oval" w="med" len="med"/>
            </a:ln>
            <a:effectLst/>
          </p:spPr>
          <p:txBody>
            <a:bodyPr lIns="67733" tIns="67733" rIns="67733" bIns="67733" anchor="ctr"/>
            <a:lstStyle/>
            <a:p>
              <a:pPr>
                <a:defRPr sz="3200">
                  <a:solidFill>
                    <a:srgbClr val="000000"/>
                  </a:solidFill>
                  <a:latin typeface="Helvetica Light"/>
                  <a:ea typeface="Helvetica Light"/>
                  <a:cs typeface="Helvetica Light"/>
                  <a:sym typeface="Helvetica Light"/>
                </a:defRPr>
              </a:pPr>
              <a:endParaRPr sz="3200" dirty="0">
                <a:solidFill>
                  <a:srgbClr val="000000"/>
                </a:solidFill>
                <a:latin typeface="Helvetica Light"/>
                <a:ea typeface="Helvetica Light"/>
                <a:cs typeface="+mn-ea"/>
                <a:sym typeface="Arial" panose="020B0604020202020204" pitchFamily="34" charset="0"/>
              </a:endParaRPr>
            </a:p>
          </p:txBody>
        </p:sp>
        <p:sp>
          <p:nvSpPr>
            <p:cNvPr id="61" name="Shape 2196@|9FFC:0|FBC:0|LFC:13286061|LBC:16777215">
              <a:extLst>
                <a:ext uri="{FF2B5EF4-FFF2-40B4-BE49-F238E27FC236}">
                  <a16:creationId xmlns:a16="http://schemas.microsoft.com/office/drawing/2014/main" id="{734D671F-7FCC-14EF-CE5E-DD04F834D045}"/>
                </a:ext>
              </a:extLst>
            </p:cNvPr>
            <p:cNvSpPr/>
            <p:nvPr/>
          </p:nvSpPr>
          <p:spPr bwMode="auto">
            <a:xfrm>
              <a:off x="4442368" y="4922346"/>
              <a:ext cx="350837" cy="0"/>
            </a:xfrm>
            <a:prstGeom prst="line">
              <a:avLst/>
            </a:prstGeom>
            <a:noFill/>
            <a:ln w="12700" cap="flat">
              <a:solidFill>
                <a:schemeClr val="bg1"/>
              </a:solidFill>
              <a:prstDash val="solid"/>
              <a:miter lim="400000"/>
              <a:tailEnd type="oval" w="med" len="med"/>
            </a:ln>
            <a:effectLst/>
          </p:spPr>
          <p:txBody>
            <a:bodyPr lIns="67733" tIns="67733" rIns="67733" bIns="67733" anchor="ctr"/>
            <a:lstStyle/>
            <a:p>
              <a:pPr>
                <a:defRPr sz="3200">
                  <a:solidFill>
                    <a:srgbClr val="000000"/>
                  </a:solidFill>
                  <a:latin typeface="Helvetica Light"/>
                  <a:ea typeface="Helvetica Light"/>
                  <a:cs typeface="Helvetica Light"/>
                  <a:sym typeface="Helvetica Light"/>
                </a:defRPr>
              </a:pPr>
              <a:endParaRPr sz="3200" dirty="0">
                <a:solidFill>
                  <a:srgbClr val="000000"/>
                </a:solidFill>
                <a:latin typeface="Helvetica Light"/>
                <a:ea typeface="Helvetica Light"/>
                <a:cs typeface="+mn-ea"/>
                <a:sym typeface="Arial" panose="020B0604020202020204" pitchFamily="34" charset="0"/>
              </a:endParaRPr>
            </a:p>
          </p:txBody>
        </p:sp>
      </p:grpSp>
      <p:grpSp>
        <p:nvGrpSpPr>
          <p:cNvPr id="79" name="组合 78">
            <a:extLst>
              <a:ext uri="{FF2B5EF4-FFF2-40B4-BE49-F238E27FC236}">
                <a16:creationId xmlns:a16="http://schemas.microsoft.com/office/drawing/2014/main" id="{93001913-FC08-B91E-51A7-5159B19F739B}"/>
              </a:ext>
            </a:extLst>
          </p:cNvPr>
          <p:cNvGrpSpPr/>
          <p:nvPr/>
        </p:nvGrpSpPr>
        <p:grpSpPr>
          <a:xfrm>
            <a:off x="8220144" y="1053497"/>
            <a:ext cx="2338388" cy="4752041"/>
            <a:chOff x="8220144" y="1053497"/>
            <a:chExt cx="2338388" cy="4752041"/>
          </a:xfrm>
        </p:grpSpPr>
        <p:grpSp>
          <p:nvGrpSpPr>
            <p:cNvPr id="74" name="组合 73">
              <a:extLst>
                <a:ext uri="{FF2B5EF4-FFF2-40B4-BE49-F238E27FC236}">
                  <a16:creationId xmlns:a16="http://schemas.microsoft.com/office/drawing/2014/main" id="{C9F4475F-F613-18F0-D7C6-E49EAD4C2ED2}"/>
                </a:ext>
              </a:extLst>
            </p:cNvPr>
            <p:cNvGrpSpPr/>
            <p:nvPr/>
          </p:nvGrpSpPr>
          <p:grpSpPr>
            <a:xfrm>
              <a:off x="8220144" y="3046667"/>
              <a:ext cx="2317750" cy="706438"/>
              <a:chOff x="8220144" y="3046667"/>
              <a:chExt cx="2317750" cy="706438"/>
            </a:xfrm>
            <a:solidFill>
              <a:srgbClr val="00B0F0"/>
            </a:solidFill>
          </p:grpSpPr>
          <p:sp>
            <p:nvSpPr>
              <p:cNvPr id="48" name="Rectangle 16@|1FFC:681197|FBC:16777215|LFC:16777215|LBC:16777215">
                <a:extLst>
                  <a:ext uri="{FF2B5EF4-FFF2-40B4-BE49-F238E27FC236}">
                    <a16:creationId xmlns:a16="http://schemas.microsoft.com/office/drawing/2014/main" id="{F4549237-98E8-DF18-554A-64BC623B0FBC}"/>
                  </a:ext>
                </a:extLst>
              </p:cNvPr>
              <p:cNvSpPr/>
              <p:nvPr/>
            </p:nvSpPr>
            <p:spPr bwMode="auto">
              <a:xfrm>
                <a:off x="8220144" y="3046667"/>
                <a:ext cx="2317750" cy="706438"/>
              </a:xfrm>
              <a:prstGeom prst="rect">
                <a:avLst/>
              </a:prstGeom>
              <a:grpFill/>
              <a:ln>
                <a:noFill/>
              </a:ln>
            </p:spPr>
            <p:style>
              <a:lnRef idx="0">
                <a:scrgbClr r="0" g="0" b="0"/>
              </a:lnRef>
              <a:fillRef idx="0">
                <a:scrgbClr r="0" g="0" b="0"/>
              </a:fillRef>
              <a:effectRef idx="0">
                <a:scrgbClr r="0" g="0" b="0"/>
              </a:effectRef>
              <a:fontRef idx="minor">
                <a:schemeClr val="lt1"/>
              </a:fontRef>
            </p:style>
            <p:txBody>
              <a:bodyPr lIns="13547" tIns="13547" rIns="13547" bIns="13547" spcCol="1270" anchor="ctr"/>
              <a:lstStyle/>
              <a:p>
                <a:pPr algn="ctr" defTabSz="711182">
                  <a:lnSpc>
                    <a:spcPct val="90000"/>
                  </a:lnSpc>
                  <a:spcAft>
                    <a:spcPct val="35000"/>
                  </a:spcAft>
                  <a:defRPr/>
                </a:pPr>
                <a:endParaRPr lang="en-US" sz="1600" dirty="0">
                  <a:cs typeface="+mn-ea"/>
                  <a:sym typeface="Arial" panose="020B0604020202020204" pitchFamily="34" charset="0"/>
                </a:endParaRPr>
              </a:p>
            </p:txBody>
          </p:sp>
          <p:sp>
            <p:nvSpPr>
              <p:cNvPr id="55" name="TextBox 13@|17FFC:16777215|FBC:16777215|LFC:16777215|LBC:16777215">
                <a:extLst>
                  <a:ext uri="{FF2B5EF4-FFF2-40B4-BE49-F238E27FC236}">
                    <a16:creationId xmlns:a16="http://schemas.microsoft.com/office/drawing/2014/main" id="{6CE45ED9-1BAF-DBCE-69A2-A0F90D70378C}"/>
                  </a:ext>
                </a:extLst>
              </p:cNvPr>
              <p:cNvSpPr txBox="1"/>
              <p:nvPr/>
            </p:nvSpPr>
            <p:spPr bwMode="auto">
              <a:xfrm>
                <a:off x="8220144" y="3282314"/>
                <a:ext cx="2317750" cy="246221"/>
              </a:xfrm>
              <a:prstGeom prst="rect">
                <a:avLst/>
              </a:prstGeom>
              <a:grpFill/>
            </p:spPr>
            <p:txBody>
              <a:bodyPr wrap="square" lIns="0" tIns="0" rIns="0" bIns="0">
                <a:spAutoFit/>
              </a:bodyPr>
              <a:lstStyle/>
              <a:p>
                <a:pPr algn="ctr" defTabSz="1216787">
                  <a:spcBef>
                    <a:spcPct val="20000"/>
                  </a:spcBef>
                  <a:defRPr/>
                </a:pPr>
                <a:r>
                  <a:rPr lang="zh-CN" altLang="en-US" sz="1600" b="1" dirty="0">
                    <a:solidFill>
                      <a:schemeClr val="bg1"/>
                    </a:solidFill>
                    <a:cs typeface="+mn-ea"/>
                    <a:sym typeface="Arial" panose="020B0604020202020204" pitchFamily="34" charset="0"/>
                  </a:rPr>
                  <a:t>用户段</a:t>
                </a:r>
                <a:endParaRPr lang="en-US" sz="1600" b="1" dirty="0">
                  <a:solidFill>
                    <a:schemeClr val="bg1"/>
                  </a:solidFill>
                  <a:cs typeface="+mn-ea"/>
                  <a:sym typeface="Arial" panose="020B0604020202020204" pitchFamily="34" charset="0"/>
                </a:endParaRPr>
              </a:p>
            </p:txBody>
          </p:sp>
        </p:grpSp>
        <p:grpSp>
          <p:nvGrpSpPr>
            <p:cNvPr id="73" name="组合 72">
              <a:extLst>
                <a:ext uri="{FF2B5EF4-FFF2-40B4-BE49-F238E27FC236}">
                  <a16:creationId xmlns:a16="http://schemas.microsoft.com/office/drawing/2014/main" id="{1B18FA10-0BBB-9F9C-F589-E85881F44F15}"/>
                </a:ext>
              </a:extLst>
            </p:cNvPr>
            <p:cNvGrpSpPr/>
            <p:nvPr/>
          </p:nvGrpSpPr>
          <p:grpSpPr>
            <a:xfrm>
              <a:off x="8220144" y="2049717"/>
              <a:ext cx="2317750" cy="706438"/>
              <a:chOff x="8220144" y="2049717"/>
              <a:chExt cx="2317750" cy="706438"/>
            </a:xfrm>
            <a:solidFill>
              <a:srgbClr val="00B0F0"/>
            </a:solidFill>
          </p:grpSpPr>
          <p:sp>
            <p:nvSpPr>
              <p:cNvPr id="49" name="Rectangle 14@|1FFC:681197|FBC:16777215|LFC:16777215|LBC:16777215">
                <a:extLst>
                  <a:ext uri="{FF2B5EF4-FFF2-40B4-BE49-F238E27FC236}">
                    <a16:creationId xmlns:a16="http://schemas.microsoft.com/office/drawing/2014/main" id="{9A243B11-12CE-40FB-D187-139D2D68E949}"/>
                  </a:ext>
                </a:extLst>
              </p:cNvPr>
              <p:cNvSpPr/>
              <p:nvPr/>
            </p:nvSpPr>
            <p:spPr bwMode="auto">
              <a:xfrm>
                <a:off x="8220144" y="2049717"/>
                <a:ext cx="2317750" cy="706438"/>
              </a:xfrm>
              <a:prstGeom prst="rect">
                <a:avLst/>
              </a:prstGeom>
              <a:grpFill/>
              <a:ln>
                <a:noFill/>
              </a:ln>
            </p:spPr>
            <p:style>
              <a:lnRef idx="0">
                <a:scrgbClr r="0" g="0" b="0"/>
              </a:lnRef>
              <a:fillRef idx="0">
                <a:scrgbClr r="0" g="0" b="0"/>
              </a:fillRef>
              <a:effectRef idx="0">
                <a:scrgbClr r="0" g="0" b="0"/>
              </a:effectRef>
              <a:fontRef idx="minor">
                <a:schemeClr val="lt1"/>
              </a:fontRef>
            </p:style>
            <p:txBody>
              <a:bodyPr lIns="13547" tIns="13547" rIns="13547" bIns="13547" spcCol="1270" anchor="ctr"/>
              <a:lstStyle/>
              <a:p>
                <a:pPr algn="ctr" defTabSz="711182">
                  <a:lnSpc>
                    <a:spcPct val="90000"/>
                  </a:lnSpc>
                  <a:spcAft>
                    <a:spcPct val="35000"/>
                  </a:spcAft>
                  <a:defRPr/>
                </a:pPr>
                <a:endParaRPr lang="en-US" sz="1600" dirty="0">
                  <a:cs typeface="+mn-ea"/>
                  <a:sym typeface="Arial" panose="020B0604020202020204" pitchFamily="34" charset="0"/>
                </a:endParaRPr>
              </a:p>
            </p:txBody>
          </p:sp>
          <p:sp>
            <p:nvSpPr>
              <p:cNvPr id="56" name="TextBox 13@|17FFC:16777215|FBC:16777215|LFC:16777215|LBC:16777215">
                <a:extLst>
                  <a:ext uri="{FF2B5EF4-FFF2-40B4-BE49-F238E27FC236}">
                    <a16:creationId xmlns:a16="http://schemas.microsoft.com/office/drawing/2014/main" id="{B188EE72-C87A-6DA8-15FB-76FC1DDA2B31}"/>
                  </a:ext>
                </a:extLst>
              </p:cNvPr>
              <p:cNvSpPr txBox="1"/>
              <p:nvPr/>
            </p:nvSpPr>
            <p:spPr bwMode="auto">
              <a:xfrm>
                <a:off x="8220144" y="2277425"/>
                <a:ext cx="2317750" cy="246221"/>
              </a:xfrm>
              <a:prstGeom prst="rect">
                <a:avLst/>
              </a:prstGeom>
              <a:grpFill/>
            </p:spPr>
            <p:txBody>
              <a:bodyPr wrap="square" lIns="0" tIns="0" rIns="0" bIns="0">
                <a:spAutoFit/>
              </a:bodyPr>
              <a:lstStyle/>
              <a:p>
                <a:pPr algn="ctr" defTabSz="1216787">
                  <a:spcBef>
                    <a:spcPct val="20000"/>
                  </a:spcBef>
                  <a:defRPr/>
                </a:pPr>
                <a:r>
                  <a:rPr lang="zh-CN" altLang="en-US" sz="1600" b="1" dirty="0">
                    <a:solidFill>
                      <a:schemeClr val="bg1"/>
                    </a:solidFill>
                    <a:cs typeface="+mn-ea"/>
                    <a:sym typeface="Arial" panose="020B0604020202020204" pitchFamily="34" charset="0"/>
                  </a:rPr>
                  <a:t>地面段</a:t>
                </a:r>
                <a:endParaRPr lang="en-US" sz="1600" b="1" dirty="0">
                  <a:solidFill>
                    <a:schemeClr val="bg1"/>
                  </a:solidFill>
                  <a:cs typeface="+mn-ea"/>
                  <a:sym typeface="Arial" panose="020B0604020202020204" pitchFamily="34" charset="0"/>
                </a:endParaRPr>
              </a:p>
            </p:txBody>
          </p:sp>
        </p:grpSp>
        <p:grpSp>
          <p:nvGrpSpPr>
            <p:cNvPr id="76" name="组合 75">
              <a:extLst>
                <a:ext uri="{FF2B5EF4-FFF2-40B4-BE49-F238E27FC236}">
                  <a16:creationId xmlns:a16="http://schemas.microsoft.com/office/drawing/2014/main" id="{B2D93F88-134C-4265-5937-7B5429AE163A}"/>
                </a:ext>
              </a:extLst>
            </p:cNvPr>
            <p:cNvGrpSpPr/>
            <p:nvPr/>
          </p:nvGrpSpPr>
          <p:grpSpPr>
            <a:xfrm>
              <a:off x="8220144" y="5099100"/>
              <a:ext cx="2317750" cy="706438"/>
              <a:chOff x="8220144" y="5099100"/>
              <a:chExt cx="2317750" cy="706438"/>
            </a:xfrm>
            <a:solidFill>
              <a:srgbClr val="00B0F0"/>
            </a:solidFill>
          </p:grpSpPr>
          <p:sp>
            <p:nvSpPr>
              <p:cNvPr id="51" name="Rectangle 19@|1FFC:681197|FBC:16777215|LFC:16777215|LBC:16777215">
                <a:extLst>
                  <a:ext uri="{FF2B5EF4-FFF2-40B4-BE49-F238E27FC236}">
                    <a16:creationId xmlns:a16="http://schemas.microsoft.com/office/drawing/2014/main" id="{2C272A07-863E-49D4-47E3-3D23F1A9206E}"/>
                  </a:ext>
                </a:extLst>
              </p:cNvPr>
              <p:cNvSpPr/>
              <p:nvPr/>
            </p:nvSpPr>
            <p:spPr bwMode="auto">
              <a:xfrm>
                <a:off x="8220144" y="5099100"/>
                <a:ext cx="2317750" cy="706438"/>
              </a:xfrm>
              <a:prstGeom prst="rect">
                <a:avLst/>
              </a:prstGeom>
              <a:grpFill/>
              <a:ln>
                <a:noFill/>
              </a:ln>
            </p:spPr>
            <p:style>
              <a:lnRef idx="0">
                <a:scrgbClr r="0" g="0" b="0"/>
              </a:lnRef>
              <a:fillRef idx="0">
                <a:scrgbClr r="0" g="0" b="0"/>
              </a:fillRef>
              <a:effectRef idx="0">
                <a:scrgbClr r="0" g="0" b="0"/>
              </a:effectRef>
              <a:fontRef idx="minor">
                <a:schemeClr val="lt1"/>
              </a:fontRef>
            </p:style>
            <p:txBody>
              <a:bodyPr lIns="13547" tIns="13547" rIns="13547" bIns="13547" spcCol="1270" anchor="ctr"/>
              <a:lstStyle/>
              <a:p>
                <a:pPr algn="ctr" defTabSz="711182">
                  <a:lnSpc>
                    <a:spcPct val="90000"/>
                  </a:lnSpc>
                  <a:spcAft>
                    <a:spcPct val="35000"/>
                  </a:spcAft>
                  <a:defRPr/>
                </a:pPr>
                <a:endParaRPr lang="en-US" sz="1600" dirty="0">
                  <a:cs typeface="+mn-ea"/>
                  <a:sym typeface="Arial" panose="020B0604020202020204" pitchFamily="34" charset="0"/>
                </a:endParaRPr>
              </a:p>
            </p:txBody>
          </p:sp>
          <p:sp>
            <p:nvSpPr>
              <p:cNvPr id="57" name="TextBox 13@|17FFC:16777215|FBC:16777215|LFC:16777215|LBC:16777215">
                <a:extLst>
                  <a:ext uri="{FF2B5EF4-FFF2-40B4-BE49-F238E27FC236}">
                    <a16:creationId xmlns:a16="http://schemas.microsoft.com/office/drawing/2014/main" id="{006C1787-4B6F-8FA7-DC82-03165F4C1E48}"/>
                  </a:ext>
                </a:extLst>
              </p:cNvPr>
              <p:cNvSpPr txBox="1"/>
              <p:nvPr/>
            </p:nvSpPr>
            <p:spPr bwMode="auto">
              <a:xfrm>
                <a:off x="8220144" y="5294363"/>
                <a:ext cx="2317749" cy="246221"/>
              </a:xfrm>
              <a:prstGeom prst="rect">
                <a:avLst/>
              </a:prstGeom>
              <a:grpFill/>
            </p:spPr>
            <p:txBody>
              <a:bodyPr wrap="square" lIns="0" tIns="0" rIns="0" bIns="0">
                <a:spAutoFit/>
              </a:bodyPr>
              <a:lstStyle/>
              <a:p>
                <a:pPr algn="ctr" defTabSz="1216787">
                  <a:spcBef>
                    <a:spcPct val="20000"/>
                  </a:spcBef>
                  <a:defRPr/>
                </a:pPr>
                <a:r>
                  <a:rPr lang="zh-CN" altLang="en-US" sz="1600" b="1" dirty="0">
                    <a:solidFill>
                      <a:schemeClr val="bg1"/>
                    </a:solidFill>
                    <a:cs typeface="+mn-ea"/>
                    <a:sym typeface="Arial" panose="020B0604020202020204" pitchFamily="34" charset="0"/>
                  </a:rPr>
                  <a:t>北斗星基增强系统</a:t>
                </a:r>
                <a:endParaRPr lang="en-US" sz="1600" b="1" dirty="0">
                  <a:solidFill>
                    <a:schemeClr val="bg1"/>
                  </a:solidFill>
                  <a:cs typeface="+mn-ea"/>
                  <a:sym typeface="Arial" panose="020B0604020202020204" pitchFamily="34" charset="0"/>
                </a:endParaRPr>
              </a:p>
            </p:txBody>
          </p:sp>
        </p:grpSp>
        <p:grpSp>
          <p:nvGrpSpPr>
            <p:cNvPr id="75" name="组合 74">
              <a:extLst>
                <a:ext uri="{FF2B5EF4-FFF2-40B4-BE49-F238E27FC236}">
                  <a16:creationId xmlns:a16="http://schemas.microsoft.com/office/drawing/2014/main" id="{B168D241-A6B4-68DD-0C7C-9B5BB91C8016}"/>
                </a:ext>
              </a:extLst>
            </p:cNvPr>
            <p:cNvGrpSpPr/>
            <p:nvPr/>
          </p:nvGrpSpPr>
          <p:grpSpPr>
            <a:xfrm>
              <a:off x="8220144" y="4102150"/>
              <a:ext cx="2317750" cy="706438"/>
              <a:chOff x="8220144" y="4102150"/>
              <a:chExt cx="2317750" cy="706438"/>
            </a:xfrm>
            <a:solidFill>
              <a:srgbClr val="00B0F0"/>
            </a:solidFill>
          </p:grpSpPr>
          <p:sp>
            <p:nvSpPr>
              <p:cNvPr id="50" name="Rectangle 17@|1FFC:681197|FBC:16777215|LFC:16777215|LBC:16777215">
                <a:extLst>
                  <a:ext uri="{FF2B5EF4-FFF2-40B4-BE49-F238E27FC236}">
                    <a16:creationId xmlns:a16="http://schemas.microsoft.com/office/drawing/2014/main" id="{C1AC5D74-6A3C-5A30-2384-6727A9511373}"/>
                  </a:ext>
                </a:extLst>
              </p:cNvPr>
              <p:cNvSpPr/>
              <p:nvPr/>
            </p:nvSpPr>
            <p:spPr bwMode="auto">
              <a:xfrm>
                <a:off x="8220144" y="4102150"/>
                <a:ext cx="2317750" cy="706438"/>
              </a:xfrm>
              <a:prstGeom prst="rect">
                <a:avLst/>
              </a:prstGeom>
              <a:grpFill/>
              <a:ln>
                <a:noFill/>
              </a:ln>
            </p:spPr>
            <p:style>
              <a:lnRef idx="0">
                <a:scrgbClr r="0" g="0" b="0"/>
              </a:lnRef>
              <a:fillRef idx="0">
                <a:scrgbClr r="0" g="0" b="0"/>
              </a:fillRef>
              <a:effectRef idx="0">
                <a:scrgbClr r="0" g="0" b="0"/>
              </a:effectRef>
              <a:fontRef idx="minor">
                <a:schemeClr val="lt1"/>
              </a:fontRef>
            </p:style>
            <p:txBody>
              <a:bodyPr lIns="13547" tIns="13547" rIns="13547" bIns="13547" spcCol="1270" anchor="ctr"/>
              <a:lstStyle/>
              <a:p>
                <a:pPr algn="ctr" defTabSz="711182">
                  <a:lnSpc>
                    <a:spcPct val="90000"/>
                  </a:lnSpc>
                  <a:spcAft>
                    <a:spcPct val="35000"/>
                  </a:spcAft>
                  <a:defRPr/>
                </a:pPr>
                <a:endParaRPr lang="en-US" sz="1600" dirty="0">
                  <a:cs typeface="+mn-ea"/>
                  <a:sym typeface="Arial" panose="020B0604020202020204" pitchFamily="34" charset="0"/>
                </a:endParaRPr>
              </a:p>
            </p:txBody>
          </p:sp>
          <p:sp>
            <p:nvSpPr>
              <p:cNvPr id="58" name="TextBox 13@|17FFC:16777215|FBC:16777215|LFC:16777215|LBC:16777215">
                <a:extLst>
                  <a:ext uri="{FF2B5EF4-FFF2-40B4-BE49-F238E27FC236}">
                    <a16:creationId xmlns:a16="http://schemas.microsoft.com/office/drawing/2014/main" id="{1DEFD97C-7AB3-337B-4762-47BA350B0F61}"/>
                  </a:ext>
                </a:extLst>
              </p:cNvPr>
              <p:cNvSpPr txBox="1"/>
              <p:nvPr/>
            </p:nvSpPr>
            <p:spPr bwMode="auto">
              <a:xfrm>
                <a:off x="8220144" y="4334356"/>
                <a:ext cx="2317749" cy="246221"/>
              </a:xfrm>
              <a:prstGeom prst="rect">
                <a:avLst/>
              </a:prstGeom>
              <a:grpFill/>
            </p:spPr>
            <p:txBody>
              <a:bodyPr wrap="square" lIns="0" tIns="0" rIns="0" bIns="0">
                <a:spAutoFit/>
              </a:bodyPr>
              <a:lstStyle/>
              <a:p>
                <a:pPr algn="ctr" defTabSz="1216787">
                  <a:spcBef>
                    <a:spcPct val="20000"/>
                  </a:spcBef>
                  <a:defRPr/>
                </a:pPr>
                <a:r>
                  <a:rPr lang="zh-CN" altLang="en-US" sz="1600" b="1" dirty="0">
                    <a:solidFill>
                      <a:schemeClr val="bg1"/>
                    </a:solidFill>
                    <a:cs typeface="+mn-ea"/>
                    <a:sym typeface="Arial" panose="020B0604020202020204" pitchFamily="34" charset="0"/>
                  </a:rPr>
                  <a:t>北斗地基增强系统</a:t>
                </a:r>
                <a:endParaRPr lang="en-US" sz="1600" b="1" dirty="0">
                  <a:solidFill>
                    <a:schemeClr val="bg1"/>
                  </a:solidFill>
                  <a:cs typeface="+mn-ea"/>
                  <a:sym typeface="Arial" panose="020B0604020202020204" pitchFamily="34" charset="0"/>
                </a:endParaRPr>
              </a:p>
            </p:txBody>
          </p:sp>
        </p:grpSp>
        <p:grpSp>
          <p:nvGrpSpPr>
            <p:cNvPr id="72" name="组合 71">
              <a:extLst>
                <a:ext uri="{FF2B5EF4-FFF2-40B4-BE49-F238E27FC236}">
                  <a16:creationId xmlns:a16="http://schemas.microsoft.com/office/drawing/2014/main" id="{4033EFE6-E7CE-E68F-FA57-C964E509618A}"/>
                </a:ext>
              </a:extLst>
            </p:cNvPr>
            <p:cNvGrpSpPr/>
            <p:nvPr/>
          </p:nvGrpSpPr>
          <p:grpSpPr>
            <a:xfrm>
              <a:off x="8240782" y="1053497"/>
              <a:ext cx="2317750" cy="706438"/>
              <a:chOff x="8240782" y="1053497"/>
              <a:chExt cx="2317750" cy="706438"/>
            </a:xfrm>
            <a:solidFill>
              <a:srgbClr val="00B0F0"/>
            </a:solidFill>
          </p:grpSpPr>
          <p:sp>
            <p:nvSpPr>
              <p:cNvPr id="68" name="Rectangle 14@|1FFC:681197|FBC:16777215|LFC:16777215|LBC:16777215">
                <a:extLst>
                  <a:ext uri="{FF2B5EF4-FFF2-40B4-BE49-F238E27FC236}">
                    <a16:creationId xmlns:a16="http://schemas.microsoft.com/office/drawing/2014/main" id="{52D24A9E-0D07-449F-D78F-635FEB0F531C}"/>
                  </a:ext>
                </a:extLst>
              </p:cNvPr>
              <p:cNvSpPr/>
              <p:nvPr/>
            </p:nvSpPr>
            <p:spPr bwMode="auto">
              <a:xfrm>
                <a:off x="8240782" y="1053497"/>
                <a:ext cx="2317750" cy="706438"/>
              </a:xfrm>
              <a:prstGeom prst="rect">
                <a:avLst/>
              </a:prstGeom>
              <a:grpFill/>
              <a:ln>
                <a:noFill/>
              </a:ln>
            </p:spPr>
            <p:style>
              <a:lnRef idx="0">
                <a:scrgbClr r="0" g="0" b="0"/>
              </a:lnRef>
              <a:fillRef idx="0">
                <a:scrgbClr r="0" g="0" b="0"/>
              </a:fillRef>
              <a:effectRef idx="0">
                <a:scrgbClr r="0" g="0" b="0"/>
              </a:effectRef>
              <a:fontRef idx="minor">
                <a:schemeClr val="lt1"/>
              </a:fontRef>
            </p:style>
            <p:txBody>
              <a:bodyPr lIns="13547" tIns="13547" rIns="13547" bIns="13547" spcCol="1270" anchor="ctr"/>
              <a:lstStyle/>
              <a:p>
                <a:pPr algn="ctr" defTabSz="711182">
                  <a:lnSpc>
                    <a:spcPct val="90000"/>
                  </a:lnSpc>
                  <a:spcAft>
                    <a:spcPct val="35000"/>
                  </a:spcAft>
                  <a:defRPr/>
                </a:pPr>
                <a:endParaRPr lang="en-US" sz="1600" dirty="0">
                  <a:cs typeface="+mn-ea"/>
                  <a:sym typeface="Arial" panose="020B0604020202020204" pitchFamily="34" charset="0"/>
                </a:endParaRPr>
              </a:p>
            </p:txBody>
          </p:sp>
          <p:sp>
            <p:nvSpPr>
              <p:cNvPr id="69" name="TextBox 13@|17FFC:16777215|FBC:16777215|LFC:16777215|LBC:16777215">
                <a:extLst>
                  <a:ext uri="{FF2B5EF4-FFF2-40B4-BE49-F238E27FC236}">
                    <a16:creationId xmlns:a16="http://schemas.microsoft.com/office/drawing/2014/main" id="{15114D3B-C1B3-2358-268D-68606217CDED}"/>
                  </a:ext>
                </a:extLst>
              </p:cNvPr>
              <p:cNvSpPr txBox="1"/>
              <p:nvPr/>
            </p:nvSpPr>
            <p:spPr bwMode="auto">
              <a:xfrm>
                <a:off x="8240782" y="1263218"/>
                <a:ext cx="2317750" cy="246221"/>
              </a:xfrm>
              <a:prstGeom prst="rect">
                <a:avLst/>
              </a:prstGeom>
              <a:grpFill/>
            </p:spPr>
            <p:txBody>
              <a:bodyPr wrap="square" lIns="0" tIns="0" rIns="0" bIns="0">
                <a:spAutoFit/>
              </a:bodyPr>
              <a:lstStyle/>
              <a:p>
                <a:pPr algn="ctr" defTabSz="1216787">
                  <a:spcBef>
                    <a:spcPct val="20000"/>
                  </a:spcBef>
                  <a:defRPr/>
                </a:pPr>
                <a:r>
                  <a:rPr lang="zh-CN" altLang="en-US" sz="1600" b="1" dirty="0">
                    <a:solidFill>
                      <a:schemeClr val="bg1"/>
                    </a:solidFill>
                    <a:cs typeface="+mn-ea"/>
                    <a:sym typeface="Arial" panose="020B0604020202020204" pitchFamily="34" charset="0"/>
                  </a:rPr>
                  <a:t>空间段</a:t>
                </a:r>
                <a:endParaRPr lang="en-US" sz="1600" b="1" dirty="0">
                  <a:solidFill>
                    <a:schemeClr val="bg1"/>
                  </a:solidFill>
                  <a:cs typeface="+mn-ea"/>
                  <a:sym typeface="Arial" panose="020B0604020202020204" pitchFamily="34" charset="0"/>
                </a:endParaRPr>
              </a:p>
            </p:txBody>
          </p:sp>
        </p:grpSp>
      </p:grpSp>
      <p:grpSp>
        <p:nvGrpSpPr>
          <p:cNvPr id="78" name="组合 77">
            <a:extLst>
              <a:ext uri="{FF2B5EF4-FFF2-40B4-BE49-F238E27FC236}">
                <a16:creationId xmlns:a16="http://schemas.microsoft.com/office/drawing/2014/main" id="{5AC6C259-4CD1-F110-8DA1-DC93A24E7D39}"/>
              </a:ext>
            </a:extLst>
          </p:cNvPr>
          <p:cNvGrpSpPr/>
          <p:nvPr/>
        </p:nvGrpSpPr>
        <p:grpSpPr>
          <a:xfrm>
            <a:off x="7137194" y="1401495"/>
            <a:ext cx="895625" cy="4030980"/>
            <a:chOff x="7137194" y="1401495"/>
            <a:chExt cx="895625" cy="4030980"/>
          </a:xfrm>
        </p:grpSpPr>
        <p:sp>
          <p:nvSpPr>
            <p:cNvPr id="41" name="Shape 2196@|9FFC:0|FBC:0|LFC:13286061|LBC:16777215">
              <a:extLst>
                <a:ext uri="{FF2B5EF4-FFF2-40B4-BE49-F238E27FC236}">
                  <a16:creationId xmlns:a16="http://schemas.microsoft.com/office/drawing/2014/main" id="{F459AA74-D945-9458-F7AF-ED273D4CFE72}"/>
                </a:ext>
              </a:extLst>
            </p:cNvPr>
            <p:cNvSpPr/>
            <p:nvPr/>
          </p:nvSpPr>
          <p:spPr bwMode="auto">
            <a:xfrm>
              <a:off x="7681982" y="5432475"/>
              <a:ext cx="350837" cy="0"/>
            </a:xfrm>
            <a:prstGeom prst="line">
              <a:avLst/>
            </a:prstGeom>
            <a:noFill/>
            <a:ln w="12700" cap="flat">
              <a:solidFill>
                <a:schemeClr val="bg1"/>
              </a:solidFill>
              <a:prstDash val="solid"/>
              <a:miter lim="400000"/>
              <a:tailEnd type="oval" w="med" len="med"/>
            </a:ln>
            <a:effectLst/>
          </p:spPr>
          <p:txBody>
            <a:bodyPr lIns="67733" tIns="67733" rIns="67733" bIns="67733" anchor="ctr"/>
            <a:lstStyle/>
            <a:p>
              <a:pPr>
                <a:defRPr sz="3200">
                  <a:solidFill>
                    <a:srgbClr val="000000"/>
                  </a:solidFill>
                  <a:latin typeface="Helvetica Light"/>
                  <a:ea typeface="Helvetica Light"/>
                  <a:cs typeface="Helvetica Light"/>
                  <a:sym typeface="Helvetica Light"/>
                </a:defRPr>
              </a:pPr>
              <a:endParaRPr sz="3200" dirty="0">
                <a:solidFill>
                  <a:srgbClr val="000000"/>
                </a:solidFill>
                <a:latin typeface="Helvetica Light"/>
                <a:ea typeface="Helvetica Light"/>
                <a:cs typeface="+mn-ea"/>
                <a:sym typeface="Arial" panose="020B0604020202020204" pitchFamily="34" charset="0"/>
              </a:endParaRPr>
            </a:p>
          </p:txBody>
        </p:sp>
        <p:sp>
          <p:nvSpPr>
            <p:cNvPr id="42" name="Shape 2196@|9FFC:0|FBC:0|LFC:13286061|LBC:16777215">
              <a:extLst>
                <a:ext uri="{FF2B5EF4-FFF2-40B4-BE49-F238E27FC236}">
                  <a16:creationId xmlns:a16="http://schemas.microsoft.com/office/drawing/2014/main" id="{759794D3-306C-3D1C-6ED7-A6E59A2E14C5}"/>
                </a:ext>
              </a:extLst>
            </p:cNvPr>
            <p:cNvSpPr/>
            <p:nvPr/>
          </p:nvSpPr>
          <p:spPr bwMode="auto">
            <a:xfrm>
              <a:off x="7681982" y="4479975"/>
              <a:ext cx="350837" cy="0"/>
            </a:xfrm>
            <a:prstGeom prst="line">
              <a:avLst/>
            </a:prstGeom>
            <a:noFill/>
            <a:ln w="12700" cap="flat">
              <a:solidFill>
                <a:schemeClr val="bg1"/>
              </a:solidFill>
              <a:prstDash val="solid"/>
              <a:miter lim="400000"/>
              <a:tailEnd type="oval" w="med" len="med"/>
            </a:ln>
            <a:effectLst/>
          </p:spPr>
          <p:txBody>
            <a:bodyPr lIns="67733" tIns="67733" rIns="67733" bIns="67733" anchor="ctr"/>
            <a:lstStyle/>
            <a:p>
              <a:pPr>
                <a:defRPr sz="3200">
                  <a:solidFill>
                    <a:srgbClr val="000000"/>
                  </a:solidFill>
                  <a:latin typeface="Helvetica Light"/>
                  <a:ea typeface="Helvetica Light"/>
                  <a:cs typeface="Helvetica Light"/>
                  <a:sym typeface="Helvetica Light"/>
                </a:defRPr>
              </a:pPr>
              <a:endParaRPr sz="3200" dirty="0">
                <a:solidFill>
                  <a:srgbClr val="000000"/>
                </a:solidFill>
                <a:latin typeface="Helvetica Light"/>
                <a:ea typeface="Helvetica Light"/>
                <a:cs typeface="+mn-ea"/>
                <a:sym typeface="Arial" panose="020B0604020202020204" pitchFamily="34" charset="0"/>
              </a:endParaRPr>
            </a:p>
          </p:txBody>
        </p:sp>
        <p:sp>
          <p:nvSpPr>
            <p:cNvPr id="43" name="Shape 2196@|9FFC:0|FBC:0|LFC:13286061|LBC:16777215">
              <a:extLst>
                <a:ext uri="{FF2B5EF4-FFF2-40B4-BE49-F238E27FC236}">
                  <a16:creationId xmlns:a16="http://schemas.microsoft.com/office/drawing/2014/main" id="{F0890975-7A51-8851-6382-0C6D5185335F}"/>
                </a:ext>
              </a:extLst>
            </p:cNvPr>
            <p:cNvSpPr/>
            <p:nvPr/>
          </p:nvSpPr>
          <p:spPr bwMode="auto">
            <a:xfrm>
              <a:off x="7681982" y="3422905"/>
              <a:ext cx="350837" cy="0"/>
            </a:xfrm>
            <a:prstGeom prst="line">
              <a:avLst/>
            </a:prstGeom>
            <a:noFill/>
            <a:ln w="12700" cap="flat">
              <a:solidFill>
                <a:schemeClr val="bg1"/>
              </a:solidFill>
              <a:prstDash val="solid"/>
              <a:miter lim="400000"/>
              <a:tailEnd type="oval" w="med" len="med"/>
            </a:ln>
            <a:effectLst/>
          </p:spPr>
          <p:txBody>
            <a:bodyPr lIns="67733" tIns="67733" rIns="67733" bIns="67733" anchor="ctr"/>
            <a:lstStyle/>
            <a:p>
              <a:pPr>
                <a:defRPr sz="3200">
                  <a:solidFill>
                    <a:srgbClr val="000000"/>
                  </a:solidFill>
                  <a:latin typeface="Helvetica Light"/>
                  <a:ea typeface="Helvetica Light"/>
                  <a:cs typeface="Helvetica Light"/>
                  <a:sym typeface="Helvetica Light"/>
                </a:defRPr>
              </a:pPr>
              <a:endParaRPr sz="3200" dirty="0">
                <a:solidFill>
                  <a:srgbClr val="000000"/>
                </a:solidFill>
                <a:latin typeface="Helvetica Light"/>
                <a:ea typeface="Helvetica Light"/>
                <a:cs typeface="+mn-ea"/>
                <a:sym typeface="Arial" panose="020B0604020202020204" pitchFamily="34" charset="0"/>
              </a:endParaRPr>
            </a:p>
          </p:txBody>
        </p:sp>
        <p:sp>
          <p:nvSpPr>
            <p:cNvPr id="44" name="Shape 2196@|9FFC:0|FBC:0|LFC:13286061|LBC:16777215">
              <a:extLst>
                <a:ext uri="{FF2B5EF4-FFF2-40B4-BE49-F238E27FC236}">
                  <a16:creationId xmlns:a16="http://schemas.microsoft.com/office/drawing/2014/main" id="{196654BF-7633-A411-A148-28A2C2073AA2}"/>
                </a:ext>
              </a:extLst>
            </p:cNvPr>
            <p:cNvSpPr/>
            <p:nvPr/>
          </p:nvSpPr>
          <p:spPr bwMode="auto">
            <a:xfrm>
              <a:off x="7681982" y="2430717"/>
              <a:ext cx="350837" cy="0"/>
            </a:xfrm>
            <a:prstGeom prst="line">
              <a:avLst/>
            </a:prstGeom>
            <a:noFill/>
            <a:ln w="12700" cap="flat">
              <a:solidFill>
                <a:schemeClr val="bg1"/>
              </a:solidFill>
              <a:prstDash val="solid"/>
              <a:miter lim="400000"/>
              <a:tailEnd type="oval" w="med" len="med"/>
            </a:ln>
            <a:effectLst/>
          </p:spPr>
          <p:txBody>
            <a:bodyPr lIns="67733" tIns="67733" rIns="67733" bIns="67733" anchor="ctr"/>
            <a:lstStyle/>
            <a:p>
              <a:pPr>
                <a:defRPr sz="3200">
                  <a:solidFill>
                    <a:srgbClr val="000000"/>
                  </a:solidFill>
                  <a:latin typeface="Helvetica Light"/>
                  <a:ea typeface="Helvetica Light"/>
                  <a:cs typeface="Helvetica Light"/>
                  <a:sym typeface="Helvetica Light"/>
                </a:defRPr>
              </a:pPr>
              <a:endParaRPr sz="3200" dirty="0">
                <a:solidFill>
                  <a:srgbClr val="000000"/>
                </a:solidFill>
                <a:latin typeface="Helvetica Light"/>
                <a:ea typeface="Helvetica Light"/>
                <a:cs typeface="+mn-ea"/>
                <a:sym typeface="Arial" panose="020B0604020202020204" pitchFamily="34" charset="0"/>
              </a:endParaRPr>
            </a:p>
          </p:txBody>
        </p:sp>
        <p:sp>
          <p:nvSpPr>
            <p:cNvPr id="62" name="Shape 2191@|9FFC:0|FBC:0|LFC:13286061|LBC:16777215">
              <a:extLst>
                <a:ext uri="{FF2B5EF4-FFF2-40B4-BE49-F238E27FC236}">
                  <a16:creationId xmlns:a16="http://schemas.microsoft.com/office/drawing/2014/main" id="{F10C4C94-C306-7E27-05F2-CAD4AC2B3C79}"/>
                </a:ext>
              </a:extLst>
            </p:cNvPr>
            <p:cNvSpPr/>
            <p:nvPr/>
          </p:nvSpPr>
          <p:spPr bwMode="auto">
            <a:xfrm rot="10800000" flipV="1">
              <a:off x="7681346" y="4479975"/>
              <a:ext cx="0" cy="952500"/>
            </a:xfrm>
            <a:prstGeom prst="line">
              <a:avLst/>
            </a:prstGeom>
            <a:noFill/>
            <a:ln w="12700" cap="flat">
              <a:solidFill>
                <a:schemeClr val="bg1"/>
              </a:solidFill>
              <a:prstDash val="solid"/>
              <a:miter lim="400000"/>
            </a:ln>
            <a:effectLst/>
          </p:spPr>
          <p:txBody>
            <a:bodyPr lIns="67733" tIns="67733" rIns="67733" bIns="67733" anchor="ctr"/>
            <a:lstStyle/>
            <a:p>
              <a:pPr>
                <a:defRPr sz="3200">
                  <a:solidFill>
                    <a:srgbClr val="000000"/>
                  </a:solidFill>
                  <a:latin typeface="Helvetica Light"/>
                  <a:ea typeface="Helvetica Light"/>
                  <a:cs typeface="Helvetica Light"/>
                  <a:sym typeface="Helvetica Light"/>
                </a:defRPr>
              </a:pPr>
              <a:endParaRPr sz="3200" dirty="0">
                <a:solidFill>
                  <a:srgbClr val="000000"/>
                </a:solidFill>
                <a:latin typeface="Helvetica Light"/>
                <a:ea typeface="Helvetica Light"/>
                <a:cs typeface="+mn-ea"/>
                <a:sym typeface="Arial" panose="020B0604020202020204" pitchFamily="34" charset="0"/>
              </a:endParaRPr>
            </a:p>
          </p:txBody>
        </p:sp>
        <p:sp>
          <p:nvSpPr>
            <p:cNvPr id="65" name="Shape 2191@|9FFC:0|FBC:0|LFC:13286061|LBC:16777215">
              <a:extLst>
                <a:ext uri="{FF2B5EF4-FFF2-40B4-BE49-F238E27FC236}">
                  <a16:creationId xmlns:a16="http://schemas.microsoft.com/office/drawing/2014/main" id="{703DAFD8-4FC1-B008-8B91-905738263451}"/>
                </a:ext>
              </a:extLst>
            </p:cNvPr>
            <p:cNvSpPr/>
            <p:nvPr/>
          </p:nvSpPr>
          <p:spPr bwMode="auto">
            <a:xfrm rot="10800000" flipV="1">
              <a:off x="7671186" y="1401495"/>
              <a:ext cx="0" cy="2021410"/>
            </a:xfrm>
            <a:prstGeom prst="line">
              <a:avLst/>
            </a:prstGeom>
            <a:noFill/>
            <a:ln w="12700" cap="flat">
              <a:solidFill>
                <a:schemeClr val="bg1"/>
              </a:solidFill>
              <a:prstDash val="solid"/>
              <a:miter lim="400000"/>
            </a:ln>
            <a:effectLst/>
          </p:spPr>
          <p:txBody>
            <a:bodyPr lIns="67733" tIns="67733" rIns="67733" bIns="67733" anchor="ctr"/>
            <a:lstStyle/>
            <a:p>
              <a:pPr>
                <a:defRPr sz="3200">
                  <a:solidFill>
                    <a:srgbClr val="000000"/>
                  </a:solidFill>
                  <a:latin typeface="Helvetica Light"/>
                  <a:ea typeface="Helvetica Light"/>
                  <a:cs typeface="Helvetica Light"/>
                  <a:sym typeface="Helvetica Light"/>
                </a:defRPr>
              </a:pPr>
              <a:endParaRPr sz="3200" dirty="0">
                <a:solidFill>
                  <a:srgbClr val="000000"/>
                </a:solidFill>
                <a:latin typeface="Helvetica Light"/>
                <a:ea typeface="Helvetica Light"/>
                <a:cs typeface="+mn-ea"/>
                <a:sym typeface="Arial" panose="020B0604020202020204" pitchFamily="34" charset="0"/>
              </a:endParaRPr>
            </a:p>
          </p:txBody>
        </p:sp>
        <p:sp>
          <p:nvSpPr>
            <p:cNvPr id="66" name="Shape 2191@|9FFC:0|FBC:0|LFC:13286061|LBC:16777215">
              <a:extLst>
                <a:ext uri="{FF2B5EF4-FFF2-40B4-BE49-F238E27FC236}">
                  <a16:creationId xmlns:a16="http://schemas.microsoft.com/office/drawing/2014/main" id="{6058D18C-7269-1819-2B78-6D692D8AFB39}"/>
                </a:ext>
              </a:extLst>
            </p:cNvPr>
            <p:cNvSpPr/>
            <p:nvPr/>
          </p:nvSpPr>
          <p:spPr bwMode="auto">
            <a:xfrm rot="16200000" flipH="1" flipV="1">
              <a:off x="7408951" y="4650589"/>
              <a:ext cx="0" cy="543514"/>
            </a:xfrm>
            <a:prstGeom prst="line">
              <a:avLst/>
            </a:prstGeom>
            <a:ln w="12700">
              <a:solidFill>
                <a:schemeClr val="bg1"/>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lIns="67733" tIns="67733" rIns="67733" bIns="67733" anchor="ctr"/>
            <a:lstStyle/>
            <a:p>
              <a:pPr>
                <a:defRPr sz="3200">
                  <a:solidFill>
                    <a:srgbClr val="000000"/>
                  </a:solidFill>
                  <a:latin typeface="Helvetica Light"/>
                  <a:ea typeface="Helvetica Light"/>
                  <a:cs typeface="Helvetica Light"/>
                  <a:sym typeface="Helvetica Light"/>
                </a:defRPr>
              </a:pPr>
              <a:endParaRPr sz="3200" dirty="0">
                <a:solidFill>
                  <a:srgbClr val="000000"/>
                </a:solidFill>
                <a:latin typeface="Helvetica Light"/>
                <a:ea typeface="Helvetica Light"/>
                <a:cs typeface="+mn-ea"/>
                <a:sym typeface="Arial" panose="020B0604020202020204" pitchFamily="34" charset="0"/>
              </a:endParaRPr>
            </a:p>
          </p:txBody>
        </p:sp>
        <p:sp>
          <p:nvSpPr>
            <p:cNvPr id="70" name="Shape 2196@|9FFC:0|FBC:0|LFC:13286061|LBC:16777215">
              <a:extLst>
                <a:ext uri="{FF2B5EF4-FFF2-40B4-BE49-F238E27FC236}">
                  <a16:creationId xmlns:a16="http://schemas.microsoft.com/office/drawing/2014/main" id="{A1B9BF5A-75D0-D471-1A29-C8F0F4CDAFEC}"/>
                </a:ext>
              </a:extLst>
            </p:cNvPr>
            <p:cNvSpPr/>
            <p:nvPr/>
          </p:nvSpPr>
          <p:spPr bwMode="auto">
            <a:xfrm>
              <a:off x="7681982" y="1401495"/>
              <a:ext cx="350837" cy="0"/>
            </a:xfrm>
            <a:prstGeom prst="line">
              <a:avLst/>
            </a:prstGeom>
            <a:noFill/>
            <a:ln w="12700" cap="flat">
              <a:solidFill>
                <a:schemeClr val="bg1"/>
              </a:solidFill>
              <a:prstDash val="solid"/>
              <a:miter lim="400000"/>
              <a:tailEnd type="oval" w="med" len="med"/>
            </a:ln>
            <a:effectLst/>
          </p:spPr>
          <p:txBody>
            <a:bodyPr lIns="67733" tIns="67733" rIns="67733" bIns="67733" anchor="ctr"/>
            <a:lstStyle/>
            <a:p>
              <a:pPr>
                <a:defRPr sz="3200">
                  <a:solidFill>
                    <a:srgbClr val="000000"/>
                  </a:solidFill>
                  <a:latin typeface="Helvetica Light"/>
                  <a:ea typeface="Helvetica Light"/>
                  <a:cs typeface="Helvetica Light"/>
                  <a:sym typeface="Helvetica Light"/>
                </a:defRPr>
              </a:pPr>
              <a:endParaRPr sz="3200" dirty="0">
                <a:solidFill>
                  <a:srgbClr val="000000"/>
                </a:solidFill>
                <a:latin typeface="Helvetica Light"/>
                <a:ea typeface="Helvetica Light"/>
                <a:cs typeface="+mn-ea"/>
                <a:sym typeface="Arial" panose="020B0604020202020204" pitchFamily="34" charset="0"/>
              </a:endParaRPr>
            </a:p>
          </p:txBody>
        </p:sp>
        <p:sp>
          <p:nvSpPr>
            <p:cNvPr id="71" name="Shape 2191@|9FFC:0|FBC:0|LFC:13286061|LBC:16777215">
              <a:extLst>
                <a:ext uri="{FF2B5EF4-FFF2-40B4-BE49-F238E27FC236}">
                  <a16:creationId xmlns:a16="http://schemas.microsoft.com/office/drawing/2014/main" id="{44C35FF5-5D8E-8719-D778-297945C5092A}"/>
                </a:ext>
              </a:extLst>
            </p:cNvPr>
            <p:cNvSpPr/>
            <p:nvPr/>
          </p:nvSpPr>
          <p:spPr bwMode="auto">
            <a:xfrm rot="16200000" flipH="1" flipV="1">
              <a:off x="7404191" y="2158150"/>
              <a:ext cx="0" cy="533991"/>
            </a:xfrm>
            <a:prstGeom prst="line">
              <a:avLst/>
            </a:prstGeom>
            <a:ln w="12700">
              <a:solidFill>
                <a:schemeClr val="bg1"/>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lIns="67733" tIns="67733" rIns="67733" bIns="67733" anchor="ctr"/>
            <a:lstStyle/>
            <a:p>
              <a:pPr>
                <a:defRPr sz="3200">
                  <a:solidFill>
                    <a:srgbClr val="000000"/>
                  </a:solidFill>
                  <a:latin typeface="Helvetica Light"/>
                  <a:ea typeface="Helvetica Light"/>
                  <a:cs typeface="Helvetica Light"/>
                  <a:sym typeface="Helvetica Light"/>
                </a:defRPr>
              </a:pPr>
              <a:endParaRPr sz="3200" dirty="0">
                <a:solidFill>
                  <a:srgbClr val="000000"/>
                </a:solidFill>
                <a:latin typeface="Helvetica Light"/>
                <a:ea typeface="Helvetica Light"/>
                <a:cs typeface="+mn-ea"/>
                <a:sym typeface="Arial" panose="020B0604020202020204" pitchFamily="34" charset="0"/>
              </a:endParaRPr>
            </a:p>
          </p:txBody>
        </p:sp>
      </p:grpSp>
      <p:pic>
        <p:nvPicPr>
          <p:cNvPr id="5" name="图片 4">
            <a:extLst>
              <a:ext uri="{FF2B5EF4-FFF2-40B4-BE49-F238E27FC236}">
                <a16:creationId xmlns:a16="http://schemas.microsoft.com/office/drawing/2014/main" id="{96E89ABE-C288-4323-EDC6-EF12E0B1E462}"/>
              </a:ext>
            </a:extLst>
          </p:cNvPr>
          <p:cNvPicPr>
            <a:picLocks noChangeAspect="1"/>
          </p:cNvPicPr>
          <p:nvPr/>
        </p:nvPicPr>
        <p:blipFill rotWithShape="1">
          <a:blip r:embed="rId3">
            <a:extLst>
              <a:ext uri="{28A0092B-C50C-407E-A947-70E740481C1C}">
                <a14:useLocalDpi xmlns:a14="http://schemas.microsoft.com/office/drawing/2010/main" val="0"/>
              </a:ext>
            </a:extLst>
          </a:blip>
          <a:srcRect l="4753" t="21844" r="4800" b="23048"/>
          <a:stretch/>
        </p:blipFill>
        <p:spPr>
          <a:xfrm>
            <a:off x="10218624" y="6233099"/>
            <a:ext cx="1956287" cy="624901"/>
          </a:xfrm>
          <a:prstGeom prst="rect">
            <a:avLst/>
          </a:prstGeom>
        </p:spPr>
      </p:pic>
    </p:spTree>
    <p:extLst>
      <p:ext uri="{BB962C8B-B14F-4D97-AF65-F5344CB8AC3E}">
        <p14:creationId xmlns:p14="http://schemas.microsoft.com/office/powerpoint/2010/main" val="263686958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50" fill="hold"/>
                                        <p:tgtEl>
                                          <p:spTgt spid="4"/>
                                        </p:tgtEl>
                                        <p:attrNameLst>
                                          <p:attrName>ppt_w</p:attrName>
                                        </p:attrNameLst>
                                      </p:cBhvr>
                                      <p:tavLst>
                                        <p:tav tm="0">
                                          <p:val>
                                            <p:fltVal val="0"/>
                                          </p:val>
                                        </p:tav>
                                        <p:tav tm="100000">
                                          <p:val>
                                            <p:strVal val="#ppt_w"/>
                                          </p:val>
                                        </p:tav>
                                      </p:tavLst>
                                    </p:anim>
                                    <p:anim calcmode="lin" valueType="num">
                                      <p:cBhvr>
                                        <p:cTn id="8" dur="150" fill="hold"/>
                                        <p:tgtEl>
                                          <p:spTgt spid="4"/>
                                        </p:tgtEl>
                                        <p:attrNameLst>
                                          <p:attrName>ppt_h</p:attrName>
                                        </p:attrNameLst>
                                      </p:cBhvr>
                                      <p:tavLst>
                                        <p:tav tm="0">
                                          <p:val>
                                            <p:fltVal val="0"/>
                                          </p:val>
                                        </p:tav>
                                        <p:tav tm="100000">
                                          <p:val>
                                            <p:strVal val="#ppt_h"/>
                                          </p:val>
                                        </p:tav>
                                      </p:tavLst>
                                    </p:anim>
                                    <p:animEffect transition="in" filter="fade">
                                      <p:cBhvr>
                                        <p:cTn id="9" dur="150"/>
                                        <p:tgtEl>
                                          <p:spTgt spid="4"/>
                                        </p:tgtEl>
                                      </p:cBhvr>
                                    </p:animEffect>
                                  </p:childTnLst>
                                </p:cTn>
                              </p:par>
                            </p:childTnLst>
                          </p:cTn>
                        </p:par>
                        <p:par>
                          <p:cTn id="10" fill="hold">
                            <p:stCondLst>
                              <p:cond delay="15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150"/>
                                        <p:tgtEl>
                                          <p:spTgt spid="3"/>
                                        </p:tgtEl>
                                      </p:cBhvr>
                                    </p:animEffect>
                                  </p:childTnLst>
                                </p:cTn>
                              </p:par>
                            </p:childTnLst>
                          </p:cTn>
                        </p:par>
                        <p:par>
                          <p:cTn id="14" fill="hold">
                            <p:stCondLst>
                              <p:cond delay="300"/>
                            </p:stCondLst>
                            <p:childTnLst>
                              <p:par>
                                <p:cTn id="15" presetID="22" presetClass="entr" presetSubtype="8"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250"/>
                                        <p:tgtEl>
                                          <p:spTgt spid="67"/>
                                        </p:tgtEl>
                                      </p:cBhvr>
                                    </p:animEffect>
                                  </p:childTnLst>
                                </p:cTn>
                              </p:par>
                            </p:childTnLst>
                          </p:cTn>
                        </p:par>
                        <p:par>
                          <p:cTn id="18" fill="hold">
                            <p:stCondLst>
                              <p:cond delay="550"/>
                            </p:stCondLst>
                            <p:childTnLst>
                              <p:par>
                                <p:cTn id="19" presetID="22" presetClass="entr" presetSubtype="8" fill="hold" nodeType="after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wipe(left)">
                                      <p:cBhvr>
                                        <p:cTn id="21" dur="250"/>
                                        <p:tgtEl>
                                          <p:spTgt spid="77"/>
                                        </p:tgtEl>
                                      </p:cBhvr>
                                    </p:animEffect>
                                  </p:childTnLst>
                                </p:cTn>
                              </p:par>
                            </p:childTnLst>
                          </p:cTn>
                        </p:par>
                        <p:par>
                          <p:cTn id="22" fill="hold">
                            <p:stCondLst>
                              <p:cond delay="800"/>
                            </p:stCondLst>
                            <p:childTnLst>
                              <p:par>
                                <p:cTn id="23" presetID="22" presetClass="entr" presetSubtype="8" fill="hold" nodeType="after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wipe(left)">
                                      <p:cBhvr>
                                        <p:cTn id="25" dur="250"/>
                                        <p:tgtEl>
                                          <p:spTgt spid="80"/>
                                        </p:tgtEl>
                                      </p:cBhvr>
                                    </p:animEffect>
                                  </p:childTnLst>
                                </p:cTn>
                              </p:par>
                            </p:childTnLst>
                          </p:cTn>
                        </p:par>
                        <p:par>
                          <p:cTn id="26" fill="hold">
                            <p:stCondLst>
                              <p:cond delay="1050"/>
                            </p:stCondLst>
                            <p:childTnLst>
                              <p:par>
                                <p:cTn id="27" presetID="22" presetClass="entr" presetSubtype="8" fill="hold" nodeType="after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wipe(left)">
                                      <p:cBhvr>
                                        <p:cTn id="29" dur="250"/>
                                        <p:tgtEl>
                                          <p:spTgt spid="78"/>
                                        </p:tgtEl>
                                      </p:cBhvr>
                                    </p:animEffect>
                                  </p:childTnLst>
                                </p:cTn>
                              </p:par>
                            </p:childTnLst>
                          </p:cTn>
                        </p:par>
                        <p:par>
                          <p:cTn id="30" fill="hold">
                            <p:stCondLst>
                              <p:cond delay="1300"/>
                            </p:stCondLst>
                            <p:childTnLst>
                              <p:par>
                                <p:cTn id="31" presetID="22" presetClass="entr" presetSubtype="8" fill="hold" nodeType="after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wipe(left)">
                                      <p:cBhvr>
                                        <p:cTn id="33" dur="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40842A4C-1B35-ECA4-1A53-EF5DDEE531A0}"/>
              </a:ext>
            </a:extLst>
          </p:cNvPr>
          <p:cNvCxnSpPr/>
          <p:nvPr/>
        </p:nvCxnSpPr>
        <p:spPr>
          <a:xfrm flipV="1">
            <a:off x="1003934" y="690704"/>
            <a:ext cx="10184130" cy="25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016C764B-D97C-189E-5AAE-4548931D9B55}"/>
              </a:ext>
            </a:extLst>
          </p:cNvPr>
          <p:cNvSpPr txBox="1"/>
          <p:nvPr/>
        </p:nvSpPr>
        <p:spPr>
          <a:xfrm>
            <a:off x="4023360" y="200484"/>
            <a:ext cx="4836160"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Part03   </a:t>
            </a:r>
            <a:r>
              <a:rPr lang="zh-CN" altLang="en-US" sz="2000" b="1" dirty="0">
                <a:solidFill>
                  <a:schemeClr val="bg1"/>
                </a:solidFill>
                <a:latin typeface="微软雅黑" panose="020B0503020204020204" pitchFamily="34" charset="-122"/>
                <a:ea typeface="微软雅黑" panose="020B0503020204020204" pitchFamily="34" charset="-122"/>
              </a:rPr>
              <a:t>系统构成</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基本组成部分</a:t>
            </a:r>
          </a:p>
        </p:txBody>
      </p:sp>
      <p:grpSp>
        <p:nvGrpSpPr>
          <p:cNvPr id="8" name="组合 7">
            <a:extLst>
              <a:ext uri="{FF2B5EF4-FFF2-40B4-BE49-F238E27FC236}">
                <a16:creationId xmlns:a16="http://schemas.microsoft.com/office/drawing/2014/main" id="{3BA8FB99-7EB4-29F0-3721-6542450A5C6A}"/>
              </a:ext>
            </a:extLst>
          </p:cNvPr>
          <p:cNvGrpSpPr/>
          <p:nvPr/>
        </p:nvGrpSpPr>
        <p:grpSpPr>
          <a:xfrm>
            <a:off x="1128337" y="1455651"/>
            <a:ext cx="2238742" cy="456682"/>
            <a:chOff x="3715489" y="1997241"/>
            <a:chExt cx="2238742" cy="381553"/>
          </a:xfrm>
        </p:grpSpPr>
        <p:sp>
          <p:nvSpPr>
            <p:cNvPr id="9" name="PA_淘宝店chenying0907 65">
              <a:extLst>
                <a:ext uri="{FF2B5EF4-FFF2-40B4-BE49-F238E27FC236}">
                  <a16:creationId xmlns:a16="http://schemas.microsoft.com/office/drawing/2014/main" id="{12C4CA89-D072-DDA9-8761-4858F3F8D0BF}"/>
                </a:ext>
              </a:extLst>
            </p:cNvPr>
            <p:cNvSpPr>
              <a:spLocks/>
            </p:cNvSpPr>
            <p:nvPr>
              <p:custDataLst>
                <p:tags r:id="rId11"/>
              </p:custDataLst>
            </p:nvPr>
          </p:nvSpPr>
          <p:spPr bwMode="auto">
            <a:xfrm>
              <a:off x="3715489" y="1997241"/>
              <a:ext cx="2238742" cy="381553"/>
            </a:xfrm>
            <a:custGeom>
              <a:avLst/>
              <a:gdLst>
                <a:gd name="T0" fmla="*/ 1472 w 1472"/>
                <a:gd name="T1" fmla="*/ 45 h 192"/>
                <a:gd name="T2" fmla="*/ 1427 w 1472"/>
                <a:gd name="T3" fmla="*/ 0 h 192"/>
                <a:gd name="T4" fmla="*/ 45 w 1472"/>
                <a:gd name="T5" fmla="*/ 0 h 192"/>
                <a:gd name="T6" fmla="*/ 0 w 1472"/>
                <a:gd name="T7" fmla="*/ 45 h 192"/>
                <a:gd name="T8" fmla="*/ 0 w 1472"/>
                <a:gd name="T9" fmla="*/ 147 h 192"/>
                <a:gd name="T10" fmla="*/ 45 w 1472"/>
                <a:gd name="T11" fmla="*/ 192 h 192"/>
                <a:gd name="T12" fmla="*/ 1427 w 1472"/>
                <a:gd name="T13" fmla="*/ 192 h 192"/>
                <a:gd name="T14" fmla="*/ 1472 w 1472"/>
                <a:gd name="T15" fmla="*/ 147 h 192"/>
                <a:gd name="T16" fmla="*/ 1472 w 1472"/>
                <a:gd name="T17" fmla="*/ 4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2" h="192">
                  <a:moveTo>
                    <a:pt x="1472" y="45"/>
                  </a:moveTo>
                  <a:cubicBezTo>
                    <a:pt x="1472" y="20"/>
                    <a:pt x="1452" y="0"/>
                    <a:pt x="1427" y="0"/>
                  </a:cubicBezTo>
                  <a:cubicBezTo>
                    <a:pt x="45" y="0"/>
                    <a:pt x="45" y="0"/>
                    <a:pt x="45" y="0"/>
                  </a:cubicBezTo>
                  <a:cubicBezTo>
                    <a:pt x="20" y="0"/>
                    <a:pt x="0" y="20"/>
                    <a:pt x="0" y="45"/>
                  </a:cubicBezTo>
                  <a:cubicBezTo>
                    <a:pt x="0" y="147"/>
                    <a:pt x="0" y="147"/>
                    <a:pt x="0" y="147"/>
                  </a:cubicBezTo>
                  <a:cubicBezTo>
                    <a:pt x="0" y="172"/>
                    <a:pt x="20" y="192"/>
                    <a:pt x="45" y="192"/>
                  </a:cubicBezTo>
                  <a:cubicBezTo>
                    <a:pt x="1427" y="192"/>
                    <a:pt x="1427" y="192"/>
                    <a:pt x="1427" y="192"/>
                  </a:cubicBezTo>
                  <a:cubicBezTo>
                    <a:pt x="1452" y="192"/>
                    <a:pt x="1472" y="172"/>
                    <a:pt x="1472" y="147"/>
                  </a:cubicBezTo>
                  <a:lnTo>
                    <a:pt x="1472" y="45"/>
                  </a:lnTo>
                  <a:close/>
                </a:path>
              </a:pathLst>
            </a:custGeom>
            <a:solidFill>
              <a:schemeClr val="accent1"/>
            </a:solidFill>
            <a:ln>
              <a:noFill/>
            </a:ln>
          </p:spPr>
          <p:txBody>
            <a:bodyPr/>
            <a:lstStyle/>
            <a:p>
              <a:endParaRPr lang="zh-CN" altLang="en-US" sz="3200"/>
            </a:p>
          </p:txBody>
        </p:sp>
        <p:sp>
          <p:nvSpPr>
            <p:cNvPr id="10" name="PA_矩形 71">
              <a:extLst>
                <a:ext uri="{FF2B5EF4-FFF2-40B4-BE49-F238E27FC236}">
                  <a16:creationId xmlns:a16="http://schemas.microsoft.com/office/drawing/2014/main" id="{B8D7DC6D-C19A-441F-DE47-0387B4E79D21}"/>
                </a:ext>
              </a:extLst>
            </p:cNvPr>
            <p:cNvSpPr>
              <a:spLocks noChangeArrowheads="1"/>
            </p:cNvSpPr>
            <p:nvPr>
              <p:custDataLst>
                <p:tags r:id="rId12"/>
              </p:custDataLst>
            </p:nvPr>
          </p:nvSpPr>
          <p:spPr bwMode="auto">
            <a:xfrm>
              <a:off x="4472167" y="2049518"/>
              <a:ext cx="723275" cy="25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solidFill>
                    <a:schemeClr val="bg1"/>
                  </a:solidFill>
                </a:rPr>
                <a:t>空间段</a:t>
              </a:r>
            </a:p>
          </p:txBody>
        </p:sp>
      </p:grpSp>
      <p:grpSp>
        <p:nvGrpSpPr>
          <p:cNvPr id="11" name="组合 10">
            <a:extLst>
              <a:ext uri="{FF2B5EF4-FFF2-40B4-BE49-F238E27FC236}">
                <a16:creationId xmlns:a16="http://schemas.microsoft.com/office/drawing/2014/main" id="{EB2392BF-909F-B73A-E255-5B9C5A71238D}"/>
              </a:ext>
            </a:extLst>
          </p:cNvPr>
          <p:cNvGrpSpPr/>
          <p:nvPr/>
        </p:nvGrpSpPr>
        <p:grpSpPr>
          <a:xfrm>
            <a:off x="4267655" y="1447873"/>
            <a:ext cx="2238742" cy="456682"/>
            <a:chOff x="6235660" y="1997241"/>
            <a:chExt cx="2238742" cy="381553"/>
          </a:xfrm>
          <a:solidFill>
            <a:srgbClr val="1CA8BB"/>
          </a:solidFill>
        </p:grpSpPr>
        <p:sp>
          <p:nvSpPr>
            <p:cNvPr id="12" name="PA_淘宝店chenying0907 67">
              <a:extLst>
                <a:ext uri="{FF2B5EF4-FFF2-40B4-BE49-F238E27FC236}">
                  <a16:creationId xmlns:a16="http://schemas.microsoft.com/office/drawing/2014/main" id="{3D88A757-6B61-2556-7133-E5B7B980AF20}"/>
                </a:ext>
              </a:extLst>
            </p:cNvPr>
            <p:cNvSpPr>
              <a:spLocks/>
            </p:cNvSpPr>
            <p:nvPr>
              <p:custDataLst>
                <p:tags r:id="rId9"/>
              </p:custDataLst>
            </p:nvPr>
          </p:nvSpPr>
          <p:spPr bwMode="auto">
            <a:xfrm>
              <a:off x="6235660" y="1997241"/>
              <a:ext cx="2238742" cy="381553"/>
            </a:xfrm>
            <a:custGeom>
              <a:avLst/>
              <a:gdLst>
                <a:gd name="T0" fmla="*/ 1472 w 1472"/>
                <a:gd name="T1" fmla="*/ 45 h 192"/>
                <a:gd name="T2" fmla="*/ 1427 w 1472"/>
                <a:gd name="T3" fmla="*/ 0 h 192"/>
                <a:gd name="T4" fmla="*/ 45 w 1472"/>
                <a:gd name="T5" fmla="*/ 0 h 192"/>
                <a:gd name="T6" fmla="*/ 0 w 1472"/>
                <a:gd name="T7" fmla="*/ 45 h 192"/>
                <a:gd name="T8" fmla="*/ 0 w 1472"/>
                <a:gd name="T9" fmla="*/ 147 h 192"/>
                <a:gd name="T10" fmla="*/ 45 w 1472"/>
                <a:gd name="T11" fmla="*/ 192 h 192"/>
                <a:gd name="T12" fmla="*/ 1427 w 1472"/>
                <a:gd name="T13" fmla="*/ 192 h 192"/>
                <a:gd name="T14" fmla="*/ 1472 w 1472"/>
                <a:gd name="T15" fmla="*/ 147 h 192"/>
                <a:gd name="T16" fmla="*/ 1472 w 1472"/>
                <a:gd name="T17" fmla="*/ 4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2" h="192">
                  <a:moveTo>
                    <a:pt x="1472" y="45"/>
                  </a:moveTo>
                  <a:cubicBezTo>
                    <a:pt x="1472" y="20"/>
                    <a:pt x="1452" y="0"/>
                    <a:pt x="1427" y="0"/>
                  </a:cubicBezTo>
                  <a:cubicBezTo>
                    <a:pt x="45" y="0"/>
                    <a:pt x="45" y="0"/>
                    <a:pt x="45" y="0"/>
                  </a:cubicBezTo>
                  <a:cubicBezTo>
                    <a:pt x="20" y="0"/>
                    <a:pt x="0" y="20"/>
                    <a:pt x="0" y="45"/>
                  </a:cubicBezTo>
                  <a:cubicBezTo>
                    <a:pt x="0" y="147"/>
                    <a:pt x="0" y="147"/>
                    <a:pt x="0" y="147"/>
                  </a:cubicBezTo>
                  <a:cubicBezTo>
                    <a:pt x="0" y="172"/>
                    <a:pt x="20" y="192"/>
                    <a:pt x="45" y="192"/>
                  </a:cubicBezTo>
                  <a:cubicBezTo>
                    <a:pt x="1427" y="192"/>
                    <a:pt x="1427" y="192"/>
                    <a:pt x="1427" y="192"/>
                  </a:cubicBezTo>
                  <a:cubicBezTo>
                    <a:pt x="1452" y="192"/>
                    <a:pt x="1472" y="172"/>
                    <a:pt x="1472" y="147"/>
                  </a:cubicBezTo>
                  <a:lnTo>
                    <a:pt x="1472" y="45"/>
                  </a:lnTo>
                  <a:close/>
                </a:path>
              </a:pathLst>
            </a:custGeom>
            <a:grpFill/>
            <a:ln>
              <a:noFill/>
            </a:ln>
          </p:spPr>
          <p:txBody>
            <a:bodyPr/>
            <a:lstStyle/>
            <a:p>
              <a:endParaRPr lang="zh-CN" altLang="en-US" sz="3200"/>
            </a:p>
          </p:txBody>
        </p:sp>
        <p:sp>
          <p:nvSpPr>
            <p:cNvPr id="13" name="PA_矩形 72">
              <a:extLst>
                <a:ext uri="{FF2B5EF4-FFF2-40B4-BE49-F238E27FC236}">
                  <a16:creationId xmlns:a16="http://schemas.microsoft.com/office/drawing/2014/main" id="{34554AC1-DB99-753B-C77D-53087EB83A4C}"/>
                </a:ext>
              </a:extLst>
            </p:cNvPr>
            <p:cNvSpPr>
              <a:spLocks noChangeArrowheads="1"/>
            </p:cNvSpPr>
            <p:nvPr>
              <p:custDataLst>
                <p:tags r:id="rId10"/>
              </p:custDataLst>
            </p:nvPr>
          </p:nvSpPr>
          <p:spPr bwMode="auto">
            <a:xfrm>
              <a:off x="6988106" y="2049518"/>
              <a:ext cx="723275" cy="2571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solidFill>
                    <a:schemeClr val="bg1"/>
                  </a:solidFill>
                </a:rPr>
                <a:t>地面段</a:t>
              </a:r>
            </a:p>
          </p:txBody>
        </p:sp>
      </p:grpSp>
      <p:grpSp>
        <p:nvGrpSpPr>
          <p:cNvPr id="14" name="组合 13">
            <a:extLst>
              <a:ext uri="{FF2B5EF4-FFF2-40B4-BE49-F238E27FC236}">
                <a16:creationId xmlns:a16="http://schemas.microsoft.com/office/drawing/2014/main" id="{C8B2423C-A171-65E8-E0AD-F529FF506179}"/>
              </a:ext>
            </a:extLst>
          </p:cNvPr>
          <p:cNvGrpSpPr/>
          <p:nvPr/>
        </p:nvGrpSpPr>
        <p:grpSpPr>
          <a:xfrm>
            <a:off x="1088563" y="3866648"/>
            <a:ext cx="2238742" cy="456682"/>
            <a:chOff x="8753717" y="1997241"/>
            <a:chExt cx="2238742" cy="381553"/>
          </a:xfrm>
        </p:grpSpPr>
        <p:sp>
          <p:nvSpPr>
            <p:cNvPr id="15" name="PA_淘宝店chenying0907 69">
              <a:extLst>
                <a:ext uri="{FF2B5EF4-FFF2-40B4-BE49-F238E27FC236}">
                  <a16:creationId xmlns:a16="http://schemas.microsoft.com/office/drawing/2014/main" id="{7D642E7A-39F7-10A4-4C56-AFC9FC2E0229}"/>
                </a:ext>
              </a:extLst>
            </p:cNvPr>
            <p:cNvSpPr>
              <a:spLocks/>
            </p:cNvSpPr>
            <p:nvPr>
              <p:custDataLst>
                <p:tags r:id="rId7"/>
              </p:custDataLst>
            </p:nvPr>
          </p:nvSpPr>
          <p:spPr bwMode="auto">
            <a:xfrm>
              <a:off x="8753717" y="1997241"/>
              <a:ext cx="2238742" cy="381553"/>
            </a:xfrm>
            <a:custGeom>
              <a:avLst/>
              <a:gdLst>
                <a:gd name="T0" fmla="*/ 1472 w 1472"/>
                <a:gd name="T1" fmla="*/ 45 h 192"/>
                <a:gd name="T2" fmla="*/ 1427 w 1472"/>
                <a:gd name="T3" fmla="*/ 0 h 192"/>
                <a:gd name="T4" fmla="*/ 45 w 1472"/>
                <a:gd name="T5" fmla="*/ 0 h 192"/>
                <a:gd name="T6" fmla="*/ 0 w 1472"/>
                <a:gd name="T7" fmla="*/ 45 h 192"/>
                <a:gd name="T8" fmla="*/ 0 w 1472"/>
                <a:gd name="T9" fmla="*/ 147 h 192"/>
                <a:gd name="T10" fmla="*/ 45 w 1472"/>
                <a:gd name="T11" fmla="*/ 192 h 192"/>
                <a:gd name="T12" fmla="*/ 1427 w 1472"/>
                <a:gd name="T13" fmla="*/ 192 h 192"/>
                <a:gd name="T14" fmla="*/ 1472 w 1472"/>
                <a:gd name="T15" fmla="*/ 147 h 192"/>
                <a:gd name="T16" fmla="*/ 1472 w 1472"/>
                <a:gd name="T17" fmla="*/ 4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2" h="192">
                  <a:moveTo>
                    <a:pt x="1472" y="45"/>
                  </a:moveTo>
                  <a:cubicBezTo>
                    <a:pt x="1472" y="20"/>
                    <a:pt x="1452" y="0"/>
                    <a:pt x="1427" y="0"/>
                  </a:cubicBezTo>
                  <a:cubicBezTo>
                    <a:pt x="45" y="0"/>
                    <a:pt x="45" y="0"/>
                    <a:pt x="45" y="0"/>
                  </a:cubicBezTo>
                  <a:cubicBezTo>
                    <a:pt x="20" y="0"/>
                    <a:pt x="0" y="20"/>
                    <a:pt x="0" y="45"/>
                  </a:cubicBezTo>
                  <a:cubicBezTo>
                    <a:pt x="0" y="147"/>
                    <a:pt x="0" y="147"/>
                    <a:pt x="0" y="147"/>
                  </a:cubicBezTo>
                  <a:cubicBezTo>
                    <a:pt x="0" y="172"/>
                    <a:pt x="20" y="192"/>
                    <a:pt x="45" y="192"/>
                  </a:cubicBezTo>
                  <a:cubicBezTo>
                    <a:pt x="1427" y="192"/>
                    <a:pt x="1427" y="192"/>
                    <a:pt x="1427" y="192"/>
                  </a:cubicBezTo>
                  <a:cubicBezTo>
                    <a:pt x="1452" y="192"/>
                    <a:pt x="1472" y="172"/>
                    <a:pt x="1472" y="147"/>
                  </a:cubicBezTo>
                  <a:lnTo>
                    <a:pt x="1472" y="45"/>
                  </a:lnTo>
                  <a:close/>
                </a:path>
              </a:pathLst>
            </a:custGeom>
            <a:solidFill>
              <a:schemeClr val="accent1"/>
            </a:solidFill>
            <a:ln>
              <a:noFill/>
            </a:ln>
          </p:spPr>
          <p:txBody>
            <a:bodyPr/>
            <a:lstStyle/>
            <a:p>
              <a:endParaRPr lang="zh-CN" altLang="en-US" sz="3200"/>
            </a:p>
          </p:txBody>
        </p:sp>
        <p:sp>
          <p:nvSpPr>
            <p:cNvPr id="16" name="PA_矩形 73">
              <a:extLst>
                <a:ext uri="{FF2B5EF4-FFF2-40B4-BE49-F238E27FC236}">
                  <a16:creationId xmlns:a16="http://schemas.microsoft.com/office/drawing/2014/main" id="{749A9E93-4C5C-5B36-CF5F-B419A6F20868}"/>
                </a:ext>
              </a:extLst>
            </p:cNvPr>
            <p:cNvSpPr>
              <a:spLocks noChangeArrowheads="1"/>
            </p:cNvSpPr>
            <p:nvPr>
              <p:custDataLst>
                <p:tags r:id="rId8"/>
              </p:custDataLst>
            </p:nvPr>
          </p:nvSpPr>
          <p:spPr bwMode="auto">
            <a:xfrm>
              <a:off x="9535788" y="2049518"/>
              <a:ext cx="723275" cy="25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solidFill>
                    <a:schemeClr val="bg1"/>
                  </a:solidFill>
                </a:rPr>
                <a:t>用户段</a:t>
              </a:r>
            </a:p>
          </p:txBody>
        </p:sp>
      </p:grpSp>
      <p:grpSp>
        <p:nvGrpSpPr>
          <p:cNvPr id="21" name="组合 20">
            <a:extLst>
              <a:ext uri="{FF2B5EF4-FFF2-40B4-BE49-F238E27FC236}">
                <a16:creationId xmlns:a16="http://schemas.microsoft.com/office/drawing/2014/main" id="{465EEB65-DABA-5981-48F2-D1D9B87567C5}"/>
              </a:ext>
            </a:extLst>
          </p:cNvPr>
          <p:cNvGrpSpPr/>
          <p:nvPr/>
        </p:nvGrpSpPr>
        <p:grpSpPr>
          <a:xfrm>
            <a:off x="1003934" y="2151932"/>
            <a:ext cx="2398616" cy="1369107"/>
            <a:chOff x="3715489" y="2829503"/>
            <a:chExt cx="2238742" cy="2181609"/>
          </a:xfrm>
        </p:grpSpPr>
        <p:sp>
          <p:nvSpPr>
            <p:cNvPr id="22" name="PA_矩形 64">
              <a:extLst>
                <a:ext uri="{FF2B5EF4-FFF2-40B4-BE49-F238E27FC236}">
                  <a16:creationId xmlns:a16="http://schemas.microsoft.com/office/drawing/2014/main" id="{5A605F4D-2906-70F7-5BD7-989ECD7E0505}"/>
                </a:ext>
              </a:extLst>
            </p:cNvPr>
            <p:cNvSpPr>
              <a:spLocks noChangeArrowheads="1"/>
            </p:cNvSpPr>
            <p:nvPr>
              <p:custDataLst>
                <p:tags r:id="rId5"/>
              </p:custDataLst>
            </p:nvPr>
          </p:nvSpPr>
          <p:spPr bwMode="auto">
            <a:xfrm>
              <a:off x="3715489" y="2829503"/>
              <a:ext cx="2238742" cy="2181609"/>
            </a:xfrm>
            <a:prstGeom prst="rect">
              <a:avLst/>
            </a:prstGeom>
            <a:solidFill>
              <a:schemeClr val="accent1"/>
            </a:solidFill>
            <a:ln>
              <a:noFill/>
            </a:ln>
          </p:spPr>
          <p:txBody>
            <a:bodyPr/>
            <a:lstStyle/>
            <a:p>
              <a:endParaRPr lang="zh-CN" altLang="en-US" sz="2399"/>
            </a:p>
          </p:txBody>
        </p:sp>
        <p:sp>
          <p:nvSpPr>
            <p:cNvPr id="24" name="PA_矩形 74">
              <a:extLst>
                <a:ext uri="{FF2B5EF4-FFF2-40B4-BE49-F238E27FC236}">
                  <a16:creationId xmlns:a16="http://schemas.microsoft.com/office/drawing/2014/main" id="{71EB9C26-7079-D8AB-976B-2425462D033F}"/>
                </a:ext>
              </a:extLst>
            </p:cNvPr>
            <p:cNvSpPr>
              <a:spLocks noChangeArrowheads="1"/>
            </p:cNvSpPr>
            <p:nvPr>
              <p:custDataLst>
                <p:tags r:id="rId6"/>
              </p:custDataLst>
            </p:nvPr>
          </p:nvSpPr>
          <p:spPr bwMode="auto">
            <a:xfrm>
              <a:off x="3785719" y="2973722"/>
              <a:ext cx="2098283" cy="1981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Font typeface="Arial" charset="0"/>
                <a:buNone/>
              </a:pPr>
              <a:r>
                <a:rPr lang="zh-CN" altLang="en-US" sz="1100" dirty="0">
                  <a:solidFill>
                    <a:schemeClr val="bg1"/>
                  </a:solidFill>
                </a:rPr>
                <a:t>     空间段包括</a:t>
              </a:r>
              <a:r>
                <a:rPr lang="en-US" altLang="zh-CN" sz="1100" dirty="0">
                  <a:solidFill>
                    <a:schemeClr val="bg1"/>
                  </a:solidFill>
                </a:rPr>
                <a:t>5</a:t>
              </a:r>
              <a:r>
                <a:rPr lang="zh-CN" altLang="en-US" sz="1100" dirty="0">
                  <a:solidFill>
                    <a:schemeClr val="bg1"/>
                  </a:solidFill>
                </a:rPr>
                <a:t>颗静止轨道</a:t>
              </a:r>
              <a:r>
                <a:rPr lang="en-US" altLang="zh-CN" sz="1100" dirty="0">
                  <a:solidFill>
                    <a:schemeClr val="bg1"/>
                  </a:solidFill>
                </a:rPr>
                <a:t>(GEO)</a:t>
              </a:r>
              <a:r>
                <a:rPr lang="zh-CN" altLang="en-US" sz="1100" dirty="0">
                  <a:solidFill>
                    <a:schemeClr val="bg1"/>
                  </a:solidFill>
                </a:rPr>
                <a:t>卫星和</a:t>
              </a:r>
              <a:r>
                <a:rPr lang="en-US" altLang="zh-CN" sz="1100" dirty="0">
                  <a:solidFill>
                    <a:schemeClr val="bg1"/>
                  </a:solidFill>
                </a:rPr>
                <a:t>30</a:t>
              </a:r>
              <a:r>
                <a:rPr lang="zh-CN" altLang="en-US" sz="1100" dirty="0">
                  <a:solidFill>
                    <a:schemeClr val="bg1"/>
                  </a:solidFill>
                </a:rPr>
                <a:t>颗非静止轨道卫星，其中</a:t>
              </a:r>
              <a:r>
                <a:rPr lang="en-US" altLang="zh-CN" sz="1100" dirty="0">
                  <a:solidFill>
                    <a:schemeClr val="bg1"/>
                  </a:solidFill>
                </a:rPr>
                <a:t>30</a:t>
              </a:r>
              <a:r>
                <a:rPr lang="zh-CN" altLang="en-US" sz="1100" dirty="0">
                  <a:solidFill>
                    <a:schemeClr val="bg1"/>
                  </a:solidFill>
                </a:rPr>
                <a:t>颗非静止轨道卫星包括</a:t>
              </a:r>
              <a:r>
                <a:rPr lang="en-US" altLang="zh-CN" sz="1100" dirty="0">
                  <a:solidFill>
                    <a:schemeClr val="bg1"/>
                  </a:solidFill>
                </a:rPr>
                <a:t>27</a:t>
              </a:r>
              <a:r>
                <a:rPr lang="zh-CN" altLang="en-US" sz="1100" dirty="0">
                  <a:solidFill>
                    <a:schemeClr val="bg1"/>
                  </a:solidFill>
                </a:rPr>
                <a:t>颗中圆轨道</a:t>
              </a:r>
              <a:r>
                <a:rPr lang="en-US" altLang="zh-CN" sz="1100" dirty="0">
                  <a:solidFill>
                    <a:schemeClr val="bg1"/>
                  </a:solidFill>
                </a:rPr>
                <a:t>(MEO)</a:t>
              </a:r>
              <a:r>
                <a:rPr lang="zh-CN" altLang="en-US" sz="1100" dirty="0">
                  <a:solidFill>
                    <a:schemeClr val="bg1"/>
                  </a:solidFill>
                </a:rPr>
                <a:t>卫星和</a:t>
              </a:r>
              <a:r>
                <a:rPr lang="en-US" altLang="zh-CN" sz="1100" dirty="0">
                  <a:solidFill>
                    <a:schemeClr val="bg1"/>
                  </a:solidFill>
                </a:rPr>
                <a:t>3</a:t>
              </a:r>
              <a:r>
                <a:rPr lang="zh-CN" altLang="en-US" sz="1100" dirty="0">
                  <a:solidFill>
                    <a:schemeClr val="bg1"/>
                  </a:solidFill>
                </a:rPr>
                <a:t>颗倾斜同步轨道</a:t>
              </a:r>
              <a:r>
                <a:rPr lang="en-US" altLang="zh-CN" sz="1100" dirty="0">
                  <a:solidFill>
                    <a:schemeClr val="bg1"/>
                  </a:solidFill>
                </a:rPr>
                <a:t>(IGSO)</a:t>
              </a:r>
              <a:r>
                <a:rPr lang="zh-CN" altLang="en-US" sz="1100" dirty="0">
                  <a:solidFill>
                    <a:schemeClr val="bg1"/>
                  </a:solidFill>
                </a:rPr>
                <a:t>卫星。</a:t>
              </a:r>
              <a:endParaRPr lang="zh-CN" altLang="en-US" sz="1000" dirty="0">
                <a:solidFill>
                  <a:schemeClr val="bg1"/>
                </a:solidFill>
              </a:endParaRPr>
            </a:p>
          </p:txBody>
        </p:sp>
      </p:grpSp>
      <p:grpSp>
        <p:nvGrpSpPr>
          <p:cNvPr id="25" name="组合 24">
            <a:extLst>
              <a:ext uri="{FF2B5EF4-FFF2-40B4-BE49-F238E27FC236}">
                <a16:creationId xmlns:a16="http://schemas.microsoft.com/office/drawing/2014/main" id="{BFC2DE83-FEDF-2AFE-2E1E-F88526D57C73}"/>
              </a:ext>
            </a:extLst>
          </p:cNvPr>
          <p:cNvGrpSpPr/>
          <p:nvPr/>
        </p:nvGrpSpPr>
        <p:grpSpPr>
          <a:xfrm>
            <a:off x="3971793" y="2151932"/>
            <a:ext cx="2769422" cy="3638427"/>
            <a:chOff x="5236735" y="2829503"/>
            <a:chExt cx="4043680" cy="2181609"/>
          </a:xfrm>
          <a:solidFill>
            <a:srgbClr val="1CA8BB"/>
          </a:solidFill>
        </p:grpSpPr>
        <p:sp>
          <p:nvSpPr>
            <p:cNvPr id="26" name="PA_矩形 66">
              <a:extLst>
                <a:ext uri="{FF2B5EF4-FFF2-40B4-BE49-F238E27FC236}">
                  <a16:creationId xmlns:a16="http://schemas.microsoft.com/office/drawing/2014/main" id="{31796C21-20C0-98D7-5EFD-B47003524CDC}"/>
                </a:ext>
              </a:extLst>
            </p:cNvPr>
            <p:cNvSpPr>
              <a:spLocks noChangeArrowheads="1"/>
            </p:cNvSpPr>
            <p:nvPr>
              <p:custDataLst>
                <p:tags r:id="rId3"/>
              </p:custDataLst>
            </p:nvPr>
          </p:nvSpPr>
          <p:spPr bwMode="auto">
            <a:xfrm>
              <a:off x="5236735" y="2829503"/>
              <a:ext cx="4043680" cy="2181609"/>
            </a:xfrm>
            <a:prstGeom prst="rect">
              <a:avLst/>
            </a:prstGeom>
            <a:grpFill/>
            <a:ln>
              <a:noFill/>
            </a:ln>
          </p:spPr>
          <p:txBody>
            <a:bodyPr/>
            <a:lstStyle/>
            <a:p>
              <a:endParaRPr lang="zh-CN" altLang="en-US" sz="2399"/>
            </a:p>
          </p:txBody>
        </p:sp>
        <p:sp>
          <p:nvSpPr>
            <p:cNvPr id="28" name="PA_矩形 74">
              <a:extLst>
                <a:ext uri="{FF2B5EF4-FFF2-40B4-BE49-F238E27FC236}">
                  <a16:creationId xmlns:a16="http://schemas.microsoft.com/office/drawing/2014/main" id="{AA43CD82-A51E-22D6-77B4-2943C87EFDD7}"/>
                </a:ext>
              </a:extLst>
            </p:cNvPr>
            <p:cNvSpPr>
              <a:spLocks noChangeArrowheads="1"/>
            </p:cNvSpPr>
            <p:nvPr>
              <p:custDataLst>
                <p:tags r:id="rId4"/>
              </p:custDataLst>
            </p:nvPr>
          </p:nvSpPr>
          <p:spPr bwMode="auto">
            <a:xfrm>
              <a:off x="5417620" y="2960523"/>
              <a:ext cx="3620680" cy="18114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Font typeface="Arial" charset="0"/>
                <a:buNone/>
              </a:pPr>
              <a:r>
                <a:rPr lang="zh-CN" altLang="en-US" sz="1100" dirty="0">
                  <a:solidFill>
                    <a:schemeClr val="bg1"/>
                  </a:solidFill>
                </a:rPr>
                <a:t>      地面段由</a:t>
              </a:r>
              <a:r>
                <a:rPr lang="zh-CN" altLang="en-US" sz="1100" b="1" dirty="0">
                  <a:solidFill>
                    <a:srgbClr val="FFFF00"/>
                  </a:solidFill>
                </a:rPr>
                <a:t>主控站</a:t>
              </a:r>
              <a:r>
                <a:rPr lang="zh-CN" altLang="en-US" sz="1100" dirty="0">
                  <a:solidFill>
                    <a:schemeClr val="bg1"/>
                  </a:solidFill>
                </a:rPr>
                <a:t>、</a:t>
              </a:r>
              <a:r>
                <a:rPr lang="zh-CN" altLang="en-US" sz="1100" b="1" dirty="0">
                  <a:solidFill>
                    <a:srgbClr val="FFFF00"/>
                  </a:solidFill>
                </a:rPr>
                <a:t>注入站</a:t>
              </a:r>
              <a:r>
                <a:rPr lang="zh-CN" altLang="en-US" sz="1100" dirty="0">
                  <a:solidFill>
                    <a:schemeClr val="bg1"/>
                  </a:solidFill>
                </a:rPr>
                <a:t>、</a:t>
              </a:r>
              <a:r>
                <a:rPr lang="zh-CN" altLang="en-US" sz="1100" b="1" dirty="0">
                  <a:solidFill>
                    <a:srgbClr val="FFFF00"/>
                  </a:solidFill>
                </a:rPr>
                <a:t>监测站组</a:t>
              </a:r>
              <a:r>
                <a:rPr lang="zh-CN" altLang="en-US" sz="1100" dirty="0">
                  <a:solidFill>
                    <a:schemeClr val="bg1"/>
                  </a:solidFill>
                </a:rPr>
                <a:t>。    </a:t>
              </a:r>
              <a:endParaRPr lang="en-US" altLang="zh-CN" sz="1100" dirty="0">
                <a:solidFill>
                  <a:schemeClr val="bg1"/>
                </a:solidFill>
              </a:endParaRPr>
            </a:p>
            <a:p>
              <a:pPr>
                <a:lnSpc>
                  <a:spcPct val="150000"/>
                </a:lnSpc>
                <a:buFont typeface="Arial" charset="0"/>
                <a:buNone/>
              </a:pPr>
              <a:r>
                <a:rPr lang="en-US" altLang="zh-CN" sz="1100" dirty="0">
                  <a:solidFill>
                    <a:schemeClr val="bg1"/>
                  </a:solidFill>
                </a:rPr>
                <a:t>    </a:t>
              </a:r>
              <a:r>
                <a:rPr lang="zh-CN" altLang="en-US" sz="1100" dirty="0">
                  <a:solidFill>
                    <a:schemeClr val="bg1"/>
                  </a:solidFill>
                </a:rPr>
                <a:t>（</a:t>
              </a:r>
              <a:r>
                <a:rPr lang="en-US" altLang="zh-CN" sz="1100" dirty="0">
                  <a:solidFill>
                    <a:schemeClr val="bg1"/>
                  </a:solidFill>
                </a:rPr>
                <a:t>1</a:t>
              </a:r>
              <a:r>
                <a:rPr lang="zh-CN" altLang="en-US" sz="1100" dirty="0">
                  <a:solidFill>
                    <a:schemeClr val="bg1"/>
                  </a:solidFill>
                </a:rPr>
                <a:t>）</a:t>
              </a:r>
              <a:r>
                <a:rPr lang="zh-CN" altLang="en-US" sz="1100" b="1" dirty="0">
                  <a:solidFill>
                    <a:srgbClr val="FFFF00"/>
                  </a:solidFill>
                </a:rPr>
                <a:t>主控站</a:t>
              </a:r>
              <a:r>
                <a:rPr lang="zh-CN" altLang="en-US" sz="1100" dirty="0">
                  <a:solidFill>
                    <a:schemeClr val="bg1"/>
                  </a:solidFill>
                </a:rPr>
                <a:t>从监测站接收数据并进行处理，生成卫星导航电文和差分完好性信息，而后交由注入站执行信息的发送；</a:t>
              </a:r>
            </a:p>
            <a:p>
              <a:pPr>
                <a:lnSpc>
                  <a:spcPct val="150000"/>
                </a:lnSpc>
                <a:buFont typeface="Arial" charset="0"/>
                <a:buNone/>
              </a:pPr>
              <a:r>
                <a:rPr lang="en-US" altLang="zh-CN" sz="1100" dirty="0">
                  <a:solidFill>
                    <a:schemeClr val="bg1"/>
                  </a:solidFill>
                </a:rPr>
                <a:t>    </a:t>
              </a:r>
              <a:r>
                <a:rPr lang="zh-CN" altLang="en-US" sz="1100" dirty="0">
                  <a:solidFill>
                    <a:schemeClr val="bg1"/>
                  </a:solidFill>
                </a:rPr>
                <a:t>（</a:t>
              </a:r>
              <a:r>
                <a:rPr lang="en-US" altLang="zh-CN" sz="1100" dirty="0">
                  <a:solidFill>
                    <a:schemeClr val="bg1"/>
                  </a:solidFill>
                </a:rPr>
                <a:t>2</a:t>
              </a:r>
              <a:r>
                <a:rPr lang="zh-CN" altLang="en-US" sz="1100" dirty="0">
                  <a:solidFill>
                    <a:schemeClr val="bg1"/>
                  </a:solidFill>
                </a:rPr>
                <a:t>）</a:t>
              </a:r>
              <a:r>
                <a:rPr lang="zh-CN" altLang="en-US" sz="1100" b="1" dirty="0">
                  <a:solidFill>
                    <a:srgbClr val="FFFF00"/>
                  </a:solidFill>
                </a:rPr>
                <a:t>注入站</a:t>
              </a:r>
              <a:r>
                <a:rPr lang="zh-CN" altLang="en-US" sz="1100" dirty="0">
                  <a:solidFill>
                    <a:schemeClr val="bg1"/>
                  </a:solidFill>
                </a:rPr>
                <a:t>用于向卫星发送信号，对卫星进行控制管理，在接收到主控站的调度指令后，将卫星导航电文和差分完好性信息发送至卫星；</a:t>
              </a:r>
            </a:p>
            <a:p>
              <a:pPr>
                <a:lnSpc>
                  <a:spcPct val="150000"/>
                </a:lnSpc>
                <a:buFont typeface="Arial" charset="0"/>
                <a:buNone/>
              </a:pPr>
              <a:r>
                <a:rPr lang="zh-CN" altLang="en-US" sz="1100" dirty="0">
                  <a:solidFill>
                    <a:schemeClr val="bg1"/>
                  </a:solidFill>
                </a:rPr>
                <a:t>    （</a:t>
              </a:r>
              <a:r>
                <a:rPr lang="en-US" altLang="zh-CN" sz="1100" dirty="0">
                  <a:solidFill>
                    <a:schemeClr val="bg1"/>
                  </a:solidFill>
                </a:rPr>
                <a:t>3</a:t>
              </a:r>
              <a:r>
                <a:rPr lang="zh-CN" altLang="en-US" sz="1100" dirty="0">
                  <a:solidFill>
                    <a:schemeClr val="bg1"/>
                  </a:solidFill>
                </a:rPr>
                <a:t>）</a:t>
              </a:r>
              <a:r>
                <a:rPr lang="zh-CN" altLang="en-US" sz="1100" b="1" dirty="0">
                  <a:solidFill>
                    <a:srgbClr val="FFFF00"/>
                  </a:solidFill>
                </a:rPr>
                <a:t>监测站</a:t>
              </a:r>
              <a:r>
                <a:rPr lang="zh-CN" altLang="en-US" sz="1100" dirty="0">
                  <a:solidFill>
                    <a:schemeClr val="bg1"/>
                  </a:solidFill>
                </a:rPr>
                <a:t>用于接收卫星的信号，并发送给主控站，实现对卫星的监测，以确定卫星轨道，并为时间同步提供观测资料。</a:t>
              </a:r>
            </a:p>
          </p:txBody>
        </p:sp>
      </p:grpSp>
      <p:grpSp>
        <p:nvGrpSpPr>
          <p:cNvPr id="29" name="组合 28">
            <a:extLst>
              <a:ext uri="{FF2B5EF4-FFF2-40B4-BE49-F238E27FC236}">
                <a16:creationId xmlns:a16="http://schemas.microsoft.com/office/drawing/2014/main" id="{738E94FD-A70C-6F44-1B24-0283444A6420}"/>
              </a:ext>
            </a:extLst>
          </p:cNvPr>
          <p:cNvGrpSpPr/>
          <p:nvPr/>
        </p:nvGrpSpPr>
        <p:grpSpPr>
          <a:xfrm>
            <a:off x="1003934" y="4625070"/>
            <a:ext cx="2427450" cy="1165289"/>
            <a:chOff x="8753717" y="2829503"/>
            <a:chExt cx="2280571" cy="2181609"/>
          </a:xfrm>
        </p:grpSpPr>
        <p:sp>
          <p:nvSpPr>
            <p:cNvPr id="30" name="PA_矩形 68">
              <a:extLst>
                <a:ext uri="{FF2B5EF4-FFF2-40B4-BE49-F238E27FC236}">
                  <a16:creationId xmlns:a16="http://schemas.microsoft.com/office/drawing/2014/main" id="{199D6353-685F-0302-27D4-D85A5B1D61AA}"/>
                </a:ext>
              </a:extLst>
            </p:cNvPr>
            <p:cNvSpPr>
              <a:spLocks noChangeArrowheads="1"/>
            </p:cNvSpPr>
            <p:nvPr>
              <p:custDataLst>
                <p:tags r:id="rId1"/>
              </p:custDataLst>
            </p:nvPr>
          </p:nvSpPr>
          <p:spPr bwMode="auto">
            <a:xfrm>
              <a:off x="8753717" y="2829503"/>
              <a:ext cx="2238742" cy="2181609"/>
            </a:xfrm>
            <a:prstGeom prst="rect">
              <a:avLst/>
            </a:prstGeom>
            <a:solidFill>
              <a:schemeClr val="accent1"/>
            </a:solidFill>
            <a:ln>
              <a:noFill/>
            </a:ln>
          </p:spPr>
          <p:txBody>
            <a:bodyPr/>
            <a:lstStyle/>
            <a:p>
              <a:endParaRPr lang="zh-CN" altLang="en-US" sz="2399" dirty="0"/>
            </a:p>
          </p:txBody>
        </p:sp>
        <p:sp>
          <p:nvSpPr>
            <p:cNvPr id="32" name="PA_矩形 74">
              <a:extLst>
                <a:ext uri="{FF2B5EF4-FFF2-40B4-BE49-F238E27FC236}">
                  <a16:creationId xmlns:a16="http://schemas.microsoft.com/office/drawing/2014/main" id="{5AFB042A-4A98-2807-6AA5-FF06B2329064}"/>
                </a:ext>
              </a:extLst>
            </p:cNvPr>
            <p:cNvSpPr>
              <a:spLocks noChangeArrowheads="1"/>
            </p:cNvSpPr>
            <p:nvPr>
              <p:custDataLst>
                <p:tags r:id="rId2"/>
              </p:custDataLst>
            </p:nvPr>
          </p:nvSpPr>
          <p:spPr bwMode="auto">
            <a:xfrm>
              <a:off x="8810179" y="2997773"/>
              <a:ext cx="2224109" cy="1845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Font typeface="Arial" charset="0"/>
                <a:buNone/>
              </a:pPr>
              <a:r>
                <a:rPr lang="zh-CN" altLang="en-US" sz="1100" dirty="0">
                  <a:solidFill>
                    <a:schemeClr val="bg1"/>
                  </a:solidFill>
                </a:rPr>
                <a:t>        用户段捕获并跟踪卫星的信号，根据数据按一定的方式进行定位计算，最终得到用户的经纬度、高度、速度、时间等信息。</a:t>
              </a:r>
              <a:endParaRPr lang="zh-CN" altLang="en-US" sz="1000" dirty="0">
                <a:solidFill>
                  <a:schemeClr val="bg1"/>
                </a:solidFill>
              </a:endParaRPr>
            </a:p>
          </p:txBody>
        </p:sp>
      </p:grpSp>
      <p:sp>
        <p:nvSpPr>
          <p:cNvPr id="33" name="矩形 32">
            <a:extLst>
              <a:ext uri="{FF2B5EF4-FFF2-40B4-BE49-F238E27FC236}">
                <a16:creationId xmlns:a16="http://schemas.microsoft.com/office/drawing/2014/main" id="{96FBCDCB-FBFF-8BC9-8091-FCC0E456AE0A}"/>
              </a:ext>
            </a:extLst>
          </p:cNvPr>
          <p:cNvSpPr/>
          <p:nvPr/>
        </p:nvSpPr>
        <p:spPr>
          <a:xfrm>
            <a:off x="2963605" y="930490"/>
            <a:ext cx="6955670" cy="381024"/>
          </a:xfrm>
          <a:prstGeom prst="rect">
            <a:avLst/>
          </a:prstGeom>
        </p:spPr>
        <p:txBody>
          <a:bodyPr wrap="none" lIns="91400" tIns="45699" rIns="91400" bIns="45699">
            <a:spAutoFit/>
          </a:bodyPr>
          <a:lstStyle/>
          <a:p>
            <a:pPr algn="ctr">
              <a:lnSpc>
                <a:spcPct val="130000"/>
              </a:lnSpc>
              <a:defRPr/>
            </a:pPr>
            <a:r>
              <a:rPr lang="zh-CN" altLang="en-US" sz="15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北斗卫星导航系统的基本组成部分由空间段、地面段和用户段三部分构成。</a:t>
            </a:r>
            <a:endParaRPr lang="en-US" altLang="zh-CN" sz="15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5" name="图片 34">
            <a:extLst>
              <a:ext uri="{FF2B5EF4-FFF2-40B4-BE49-F238E27FC236}">
                <a16:creationId xmlns:a16="http://schemas.microsoft.com/office/drawing/2014/main" id="{085B2A4B-288F-5C2A-8DDD-673CF3F8DAA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144710" y="2033939"/>
            <a:ext cx="4043354" cy="2904476"/>
          </a:xfrm>
          <a:prstGeom prst="rect">
            <a:avLst/>
          </a:prstGeom>
        </p:spPr>
      </p:pic>
      <p:sp>
        <p:nvSpPr>
          <p:cNvPr id="36" name="文本框 35">
            <a:extLst>
              <a:ext uri="{FF2B5EF4-FFF2-40B4-BE49-F238E27FC236}">
                <a16:creationId xmlns:a16="http://schemas.microsoft.com/office/drawing/2014/main" id="{1EECE39A-EDA3-C359-BCE5-0060ACF7BD73}"/>
              </a:ext>
            </a:extLst>
          </p:cNvPr>
          <p:cNvSpPr txBox="1"/>
          <p:nvPr/>
        </p:nvSpPr>
        <p:spPr>
          <a:xfrm>
            <a:off x="8463280" y="5083815"/>
            <a:ext cx="2382926" cy="307777"/>
          </a:xfrm>
          <a:prstGeom prst="rect">
            <a:avLst/>
          </a:prstGeom>
          <a:noFill/>
        </p:spPr>
        <p:txBody>
          <a:bodyPr wrap="square" rtlCol="0">
            <a:spAutoFit/>
          </a:bodyPr>
          <a:lstStyle/>
          <a:p>
            <a:r>
              <a:rPr lang="zh-CN" altLang="en-US" sz="1400" b="1" dirty="0">
                <a:solidFill>
                  <a:schemeClr val="bg1"/>
                </a:solidFill>
              </a:rPr>
              <a:t>地面段的工作示意图</a:t>
            </a:r>
          </a:p>
        </p:txBody>
      </p:sp>
      <p:pic>
        <p:nvPicPr>
          <p:cNvPr id="5" name="图片 4">
            <a:extLst>
              <a:ext uri="{FF2B5EF4-FFF2-40B4-BE49-F238E27FC236}">
                <a16:creationId xmlns:a16="http://schemas.microsoft.com/office/drawing/2014/main" id="{34532327-DE0F-E05A-B28C-202CB3E31B49}"/>
              </a:ext>
            </a:extLst>
          </p:cNvPr>
          <p:cNvPicPr>
            <a:picLocks noChangeAspect="1"/>
          </p:cNvPicPr>
          <p:nvPr/>
        </p:nvPicPr>
        <p:blipFill rotWithShape="1">
          <a:blip r:embed="rId16">
            <a:extLst>
              <a:ext uri="{28A0092B-C50C-407E-A947-70E740481C1C}">
                <a14:useLocalDpi xmlns:a14="http://schemas.microsoft.com/office/drawing/2010/main" val="0"/>
              </a:ext>
            </a:extLst>
          </a:blip>
          <a:srcRect l="4753" t="21844" r="4800" b="23048"/>
          <a:stretch/>
        </p:blipFill>
        <p:spPr>
          <a:xfrm>
            <a:off x="10218624" y="6233099"/>
            <a:ext cx="1956287" cy="624901"/>
          </a:xfrm>
          <a:prstGeom prst="rect">
            <a:avLst/>
          </a:prstGeom>
        </p:spPr>
      </p:pic>
    </p:spTree>
    <p:extLst>
      <p:ext uri="{BB962C8B-B14F-4D97-AF65-F5344CB8AC3E}">
        <p14:creationId xmlns:p14="http://schemas.microsoft.com/office/powerpoint/2010/main" val="284756282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50" fill="hold"/>
                                        <p:tgtEl>
                                          <p:spTgt spid="4"/>
                                        </p:tgtEl>
                                        <p:attrNameLst>
                                          <p:attrName>ppt_w</p:attrName>
                                        </p:attrNameLst>
                                      </p:cBhvr>
                                      <p:tavLst>
                                        <p:tav tm="0">
                                          <p:val>
                                            <p:fltVal val="0"/>
                                          </p:val>
                                        </p:tav>
                                        <p:tav tm="100000">
                                          <p:val>
                                            <p:strVal val="#ppt_w"/>
                                          </p:val>
                                        </p:tav>
                                      </p:tavLst>
                                    </p:anim>
                                    <p:anim calcmode="lin" valueType="num">
                                      <p:cBhvr>
                                        <p:cTn id="8" dur="150" fill="hold"/>
                                        <p:tgtEl>
                                          <p:spTgt spid="4"/>
                                        </p:tgtEl>
                                        <p:attrNameLst>
                                          <p:attrName>ppt_h</p:attrName>
                                        </p:attrNameLst>
                                      </p:cBhvr>
                                      <p:tavLst>
                                        <p:tav tm="0">
                                          <p:val>
                                            <p:fltVal val="0"/>
                                          </p:val>
                                        </p:tav>
                                        <p:tav tm="100000">
                                          <p:val>
                                            <p:strVal val="#ppt_h"/>
                                          </p:val>
                                        </p:tav>
                                      </p:tavLst>
                                    </p:anim>
                                    <p:animEffect transition="in" filter="fade">
                                      <p:cBhvr>
                                        <p:cTn id="9" dur="150"/>
                                        <p:tgtEl>
                                          <p:spTgt spid="4"/>
                                        </p:tgtEl>
                                      </p:cBhvr>
                                    </p:animEffect>
                                  </p:childTnLst>
                                </p:cTn>
                              </p:par>
                            </p:childTnLst>
                          </p:cTn>
                        </p:par>
                        <p:par>
                          <p:cTn id="10" fill="hold">
                            <p:stCondLst>
                              <p:cond delay="15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15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p:cTn id="16" dur="250" fill="hold"/>
                                        <p:tgtEl>
                                          <p:spTgt spid="33"/>
                                        </p:tgtEl>
                                        <p:attrNameLst>
                                          <p:attrName>ppt_w</p:attrName>
                                        </p:attrNameLst>
                                      </p:cBhvr>
                                      <p:tavLst>
                                        <p:tav tm="0">
                                          <p:val>
                                            <p:fltVal val="0"/>
                                          </p:val>
                                        </p:tav>
                                        <p:tav tm="100000">
                                          <p:val>
                                            <p:strVal val="#ppt_w"/>
                                          </p:val>
                                        </p:tav>
                                      </p:tavLst>
                                    </p:anim>
                                    <p:anim calcmode="lin" valueType="num">
                                      <p:cBhvr>
                                        <p:cTn id="17" dur="250" fill="hold"/>
                                        <p:tgtEl>
                                          <p:spTgt spid="33"/>
                                        </p:tgtEl>
                                        <p:attrNameLst>
                                          <p:attrName>ppt_h</p:attrName>
                                        </p:attrNameLst>
                                      </p:cBhvr>
                                      <p:tavLst>
                                        <p:tav tm="0">
                                          <p:val>
                                            <p:fltVal val="0"/>
                                          </p:val>
                                        </p:tav>
                                        <p:tav tm="100000">
                                          <p:val>
                                            <p:strVal val="#ppt_h"/>
                                          </p:val>
                                        </p:tav>
                                      </p:tavLst>
                                    </p:anim>
                                    <p:animEffect transition="in" filter="fade">
                                      <p:cBhvr>
                                        <p:cTn id="18" dur="250"/>
                                        <p:tgtEl>
                                          <p:spTgt spid="33"/>
                                        </p:tgtEl>
                                      </p:cBhvr>
                                    </p:animEffect>
                                  </p:childTnLst>
                                </p:cTn>
                              </p:par>
                            </p:childTnLst>
                          </p:cTn>
                        </p:par>
                        <p:par>
                          <p:cTn id="19" fill="hold">
                            <p:stCondLst>
                              <p:cond delay="400"/>
                            </p:stCondLst>
                            <p:childTnLst>
                              <p:par>
                                <p:cTn id="20" presetID="2" presetClass="entr" presetSubtype="1" decel="10000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250" fill="hold"/>
                                        <p:tgtEl>
                                          <p:spTgt spid="8"/>
                                        </p:tgtEl>
                                        <p:attrNameLst>
                                          <p:attrName>ppt_x</p:attrName>
                                        </p:attrNameLst>
                                      </p:cBhvr>
                                      <p:tavLst>
                                        <p:tav tm="0">
                                          <p:val>
                                            <p:strVal val="#ppt_x"/>
                                          </p:val>
                                        </p:tav>
                                        <p:tav tm="100000">
                                          <p:val>
                                            <p:strVal val="#ppt_x"/>
                                          </p:val>
                                        </p:tav>
                                      </p:tavLst>
                                    </p:anim>
                                    <p:anim calcmode="lin" valueType="num">
                                      <p:cBhvr additive="base">
                                        <p:cTn id="23" dur="250" fill="hold"/>
                                        <p:tgtEl>
                                          <p:spTgt spid="8"/>
                                        </p:tgtEl>
                                        <p:attrNameLst>
                                          <p:attrName>ppt_y</p:attrName>
                                        </p:attrNameLst>
                                      </p:cBhvr>
                                      <p:tavLst>
                                        <p:tav tm="0">
                                          <p:val>
                                            <p:strVal val="0-#ppt_h/2"/>
                                          </p:val>
                                        </p:tav>
                                        <p:tav tm="100000">
                                          <p:val>
                                            <p:strVal val="#ppt_y"/>
                                          </p:val>
                                        </p:tav>
                                      </p:tavLst>
                                    </p:anim>
                                  </p:childTnLst>
                                </p:cTn>
                              </p:par>
                            </p:childTnLst>
                          </p:cTn>
                        </p:par>
                        <p:par>
                          <p:cTn id="24" fill="hold">
                            <p:stCondLst>
                              <p:cond delay="650"/>
                            </p:stCondLst>
                            <p:childTnLst>
                              <p:par>
                                <p:cTn id="25" presetID="2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250"/>
                                        <p:tgtEl>
                                          <p:spTgt spid="21"/>
                                        </p:tgtEl>
                                      </p:cBhvr>
                                    </p:animEffect>
                                  </p:childTnLst>
                                </p:cTn>
                              </p:par>
                            </p:childTnLst>
                          </p:cTn>
                        </p:par>
                        <p:par>
                          <p:cTn id="28" fill="hold">
                            <p:stCondLst>
                              <p:cond delay="900"/>
                            </p:stCondLst>
                            <p:childTnLst>
                              <p:par>
                                <p:cTn id="29" presetID="2" presetClass="entr" presetSubtype="1" decel="10000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250" fill="hold"/>
                                        <p:tgtEl>
                                          <p:spTgt spid="14"/>
                                        </p:tgtEl>
                                        <p:attrNameLst>
                                          <p:attrName>ppt_x</p:attrName>
                                        </p:attrNameLst>
                                      </p:cBhvr>
                                      <p:tavLst>
                                        <p:tav tm="0">
                                          <p:val>
                                            <p:strVal val="#ppt_x"/>
                                          </p:val>
                                        </p:tav>
                                        <p:tav tm="100000">
                                          <p:val>
                                            <p:strVal val="#ppt_x"/>
                                          </p:val>
                                        </p:tav>
                                      </p:tavLst>
                                    </p:anim>
                                    <p:anim calcmode="lin" valueType="num">
                                      <p:cBhvr additive="base">
                                        <p:cTn id="32" dur="250" fill="hold"/>
                                        <p:tgtEl>
                                          <p:spTgt spid="14"/>
                                        </p:tgtEl>
                                        <p:attrNameLst>
                                          <p:attrName>ppt_y</p:attrName>
                                        </p:attrNameLst>
                                      </p:cBhvr>
                                      <p:tavLst>
                                        <p:tav tm="0">
                                          <p:val>
                                            <p:strVal val="0-#ppt_h/2"/>
                                          </p:val>
                                        </p:tav>
                                        <p:tav tm="100000">
                                          <p:val>
                                            <p:strVal val="#ppt_y"/>
                                          </p:val>
                                        </p:tav>
                                      </p:tavLst>
                                    </p:anim>
                                  </p:childTnLst>
                                </p:cTn>
                              </p:par>
                            </p:childTnLst>
                          </p:cTn>
                        </p:par>
                        <p:par>
                          <p:cTn id="33" fill="hold">
                            <p:stCondLst>
                              <p:cond delay="1150"/>
                            </p:stCondLst>
                            <p:childTnLst>
                              <p:par>
                                <p:cTn id="34" presetID="22" presetClass="entr" presetSubtype="8"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left)">
                                      <p:cBhvr>
                                        <p:cTn id="36" dur="250"/>
                                        <p:tgtEl>
                                          <p:spTgt spid="29"/>
                                        </p:tgtEl>
                                      </p:cBhvr>
                                    </p:animEffect>
                                  </p:childTnLst>
                                </p:cTn>
                              </p:par>
                            </p:childTnLst>
                          </p:cTn>
                        </p:par>
                        <p:par>
                          <p:cTn id="37" fill="hold">
                            <p:stCondLst>
                              <p:cond delay="1400"/>
                            </p:stCondLst>
                            <p:childTnLst>
                              <p:par>
                                <p:cTn id="38" presetID="2" presetClass="entr" presetSubtype="1" decel="100000"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250" fill="hold"/>
                                        <p:tgtEl>
                                          <p:spTgt spid="11"/>
                                        </p:tgtEl>
                                        <p:attrNameLst>
                                          <p:attrName>ppt_x</p:attrName>
                                        </p:attrNameLst>
                                      </p:cBhvr>
                                      <p:tavLst>
                                        <p:tav tm="0">
                                          <p:val>
                                            <p:strVal val="#ppt_x"/>
                                          </p:val>
                                        </p:tav>
                                        <p:tav tm="100000">
                                          <p:val>
                                            <p:strVal val="#ppt_x"/>
                                          </p:val>
                                        </p:tav>
                                      </p:tavLst>
                                    </p:anim>
                                    <p:anim calcmode="lin" valueType="num">
                                      <p:cBhvr additive="base">
                                        <p:cTn id="41" dur="250" fill="hold"/>
                                        <p:tgtEl>
                                          <p:spTgt spid="11"/>
                                        </p:tgtEl>
                                        <p:attrNameLst>
                                          <p:attrName>ppt_y</p:attrName>
                                        </p:attrNameLst>
                                      </p:cBhvr>
                                      <p:tavLst>
                                        <p:tav tm="0">
                                          <p:val>
                                            <p:strVal val="0-#ppt_h/2"/>
                                          </p:val>
                                        </p:tav>
                                        <p:tav tm="100000">
                                          <p:val>
                                            <p:strVal val="#ppt_y"/>
                                          </p:val>
                                        </p:tav>
                                      </p:tavLst>
                                    </p:anim>
                                  </p:childTnLst>
                                </p:cTn>
                              </p:par>
                            </p:childTnLst>
                          </p:cTn>
                        </p:par>
                        <p:par>
                          <p:cTn id="42" fill="hold">
                            <p:stCondLst>
                              <p:cond delay="1650"/>
                            </p:stCondLst>
                            <p:childTnLst>
                              <p:par>
                                <p:cTn id="43" presetID="22" presetClass="entr" presetSubtype="8"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250"/>
                                        <p:tgtEl>
                                          <p:spTgt spid="25"/>
                                        </p:tgtEl>
                                      </p:cBhvr>
                                    </p:animEffect>
                                  </p:childTnLst>
                                </p:cTn>
                              </p:par>
                            </p:childTnLst>
                          </p:cTn>
                        </p:par>
                        <p:par>
                          <p:cTn id="46" fill="hold">
                            <p:stCondLst>
                              <p:cond delay="1900"/>
                            </p:stCondLst>
                            <p:childTnLst>
                              <p:par>
                                <p:cTn id="47" presetID="14" presetClass="entr" presetSubtype="5"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randombar(vertical)">
                                      <p:cBhvr>
                                        <p:cTn id="49" dur="500"/>
                                        <p:tgtEl>
                                          <p:spTgt spid="35"/>
                                        </p:tgtEl>
                                      </p:cBhvr>
                                    </p:animEffect>
                                  </p:childTnLst>
                                </p:cTn>
                              </p:par>
                              <p:par>
                                <p:cTn id="50" presetID="14" presetClass="entr" presetSubtype="5"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randombar(vertical)">
                                      <p:cBhvr>
                                        <p:cTn id="5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3" grpId="0"/>
      <p:bldP spid="36"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自定义 121">
      <a:dk1>
        <a:sysClr val="windowText" lastClr="000000"/>
      </a:dk1>
      <a:lt1>
        <a:sysClr val="window" lastClr="FFFFFF"/>
      </a:lt1>
      <a:dk2>
        <a:srgbClr val="44546A"/>
      </a:dk2>
      <a:lt2>
        <a:srgbClr val="E7E6E6"/>
      </a:lt2>
      <a:accent1>
        <a:srgbClr val="1CA8BB"/>
      </a:accent1>
      <a:accent2>
        <a:srgbClr val="FFFFFF"/>
      </a:accent2>
      <a:accent3>
        <a:srgbClr val="1CA8BB"/>
      </a:accent3>
      <a:accent4>
        <a:srgbClr val="FFFFFF"/>
      </a:accent4>
      <a:accent5>
        <a:srgbClr val="1CA8BB"/>
      </a:accent5>
      <a:accent6>
        <a:srgbClr val="FFFFFF"/>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685</TotalTime>
  <Words>2369</Words>
  <Application>Microsoft Office PowerPoint</Application>
  <PresentationFormat>宽屏</PresentationFormat>
  <Paragraphs>178</Paragraphs>
  <Slides>25</Slides>
  <Notes>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-apple-system</vt:lpstr>
      <vt:lpstr>Helvetica Light</vt:lpstr>
      <vt:lpstr>等线</vt:lpstr>
      <vt:lpstr>等线 Light</vt:lpstr>
      <vt:lpstr>方正兰亭黑_GBK</vt:lpstr>
      <vt:lpstr>黑体</vt:lpstr>
      <vt:lpstr>华文宋体</vt:lpstr>
      <vt:lpstr>楷体</vt:lpstr>
      <vt:lpstr>宋体</vt:lpstr>
      <vt:lpstr>微软雅黑</vt:lpstr>
      <vt:lpstr>Arial</vt:lpstr>
      <vt:lpstr>Lato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dc:title>
  <dc:creator>Administrator</dc:creator>
  <cp:lastModifiedBy>hyacinth.529@qq.com</cp:lastModifiedBy>
  <cp:revision>197</cp:revision>
  <dcterms:created xsi:type="dcterms:W3CDTF">2017-06-23T02:08:31Z</dcterms:created>
  <dcterms:modified xsi:type="dcterms:W3CDTF">2024-10-08T18:12:29Z</dcterms:modified>
</cp:coreProperties>
</file>